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rimo" panose="020B0604020202020204" charset="0"/>
      <p:regular r:id="rId25"/>
    </p:embeddedFont>
    <p:embeddedFont>
      <p:font typeface="Arimo Bold" panose="020B0604020202020204" charset="0"/>
      <p:regular r:id="rId26"/>
    </p:embeddedFont>
    <p:embeddedFont>
      <p:font typeface="Calibri" panose="020F0502020204030204" pitchFamily="34" charset="0"/>
      <p:regular r:id="rId27"/>
      <p:bold r:id="rId28"/>
      <p:italic r:id="rId29"/>
      <p:boldItalic r:id="rId30"/>
    </p:embeddedFont>
    <p:embeddedFont>
      <p:font typeface="Klima" panose="020B0604020202020204" charset="0"/>
      <p:regular r:id="rId31"/>
    </p:embeddedFont>
    <p:embeddedFont>
      <p:font typeface="Klima Bold" panose="020B0604020202020204" charset="0"/>
      <p:regular r:id="rId32"/>
    </p:embeddedFont>
    <p:embeddedFont>
      <p:font typeface="Klima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6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lark" userId="b5bdc50b-f02c-459c-8281-38b68c96ff87" providerId="ADAL" clId="{DB267349-5D72-479A-ABED-69FE71CAF783}"/>
    <pc:docChg chg="modSld">
      <pc:chgData name="Jennifer Clark" userId="b5bdc50b-f02c-459c-8281-38b68c96ff87" providerId="ADAL" clId="{DB267349-5D72-479A-ABED-69FE71CAF783}" dt="2021-10-07T16:11:08.245" v="1" actId="20577"/>
      <pc:docMkLst>
        <pc:docMk/>
      </pc:docMkLst>
      <pc:sldChg chg="modSp mod">
        <pc:chgData name="Jennifer Clark" userId="b5bdc50b-f02c-459c-8281-38b68c96ff87" providerId="ADAL" clId="{DB267349-5D72-479A-ABED-69FE71CAF783}" dt="2021-10-07T16:11:08.245" v="1" actId="20577"/>
        <pc:sldMkLst>
          <pc:docMk/>
          <pc:sldMk cId="0" sldId="257"/>
        </pc:sldMkLst>
        <pc:spChg chg="mod">
          <ac:chgData name="Jennifer Clark" userId="b5bdc50b-f02c-459c-8281-38b68c96ff87" providerId="ADAL" clId="{DB267349-5D72-479A-ABED-69FE71CAF783}" dt="2021-10-07T16:11:08.245" v="1" actId="20577"/>
          <ac:spMkLst>
            <pc:docMk/>
            <pc:sldMk cId="0" sldId="257"/>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470863" y="3513803"/>
            <a:ext cx="5346274" cy="3185308"/>
            <a:chOff x="0" y="0"/>
            <a:chExt cx="2000256" cy="1191752"/>
          </a:xfrm>
        </p:grpSpPr>
        <p:sp>
          <p:nvSpPr>
            <p:cNvPr id="3" name="Freeform 3"/>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grpSp>
        <p:nvGrpSpPr>
          <p:cNvPr id="4" name="Group 4"/>
          <p:cNvGrpSpPr/>
          <p:nvPr/>
        </p:nvGrpSpPr>
        <p:grpSpPr>
          <a:xfrm>
            <a:off x="1028700" y="1028700"/>
            <a:ext cx="16230600" cy="8229600"/>
            <a:chOff x="0" y="0"/>
            <a:chExt cx="8982144" cy="4554326"/>
          </a:xfrm>
        </p:grpSpPr>
        <p:sp>
          <p:nvSpPr>
            <p:cNvPr id="5" name="Freeform 5"/>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6" name="Freeform 6"/>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7" name="Freeform 7"/>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sp>
        <p:nvSpPr>
          <p:cNvPr id="8" name="TextBox 8"/>
          <p:cNvSpPr txBox="1"/>
          <p:nvPr/>
        </p:nvSpPr>
        <p:spPr>
          <a:xfrm>
            <a:off x="4579144" y="3559075"/>
            <a:ext cx="9129713" cy="2940250"/>
          </a:xfrm>
          <a:prstGeom prst="rect">
            <a:avLst/>
          </a:prstGeom>
        </p:spPr>
        <p:txBody>
          <a:bodyPr lIns="0" tIns="0" rIns="0" bIns="0" rtlCol="0" anchor="t">
            <a:spAutoFit/>
          </a:bodyPr>
          <a:lstStyle/>
          <a:p>
            <a:pPr algn="ctr">
              <a:lnSpc>
                <a:spcPts val="8315"/>
              </a:lnSpc>
            </a:pPr>
            <a:r>
              <a:rPr lang="en-US" sz="5939" spc="118">
                <a:solidFill>
                  <a:srgbClr val="2A137B"/>
                </a:solidFill>
                <a:latin typeface="Klima Bold"/>
              </a:rPr>
              <a:t>Parent Engagement Conversation Starters</a:t>
            </a:r>
          </a:p>
          <a:p>
            <a:pPr marL="0" lvl="0" indent="0" algn="ctr">
              <a:lnSpc>
                <a:spcPts val="4033"/>
              </a:lnSpc>
              <a:spcBef>
                <a:spcPct val="0"/>
              </a:spcBef>
            </a:pPr>
            <a:endParaRPr lang="en-US" sz="5939" spc="118">
              <a:solidFill>
                <a:srgbClr val="2A137B"/>
              </a:solidFill>
              <a:latin typeface="Klima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7582" r="4112" b="11612"/>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364693" y="1580695"/>
            <a:ext cx="4894607" cy="6516529"/>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46179" t="659" r="-54402" b="-659"/>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499792" y="1524361"/>
            <a:ext cx="10483684" cy="6514896"/>
          </a:xfrm>
          <a:prstGeom prst="rect">
            <a:avLst/>
          </a:prstGeom>
        </p:spPr>
        <p:txBody>
          <a:bodyPr lIns="0" tIns="0" rIns="0" bIns="0" rtlCol="0" anchor="t">
            <a:spAutoFit/>
          </a:bodyPr>
          <a:lstStyle/>
          <a:p>
            <a:pPr marL="604519" lvl="1" indent="-302260">
              <a:lnSpc>
                <a:spcPts val="3919"/>
              </a:lnSpc>
              <a:buFont typeface="Arial"/>
              <a:buChar char="•"/>
            </a:pPr>
            <a:r>
              <a:rPr lang="en-US" sz="2799" spc="41">
                <a:solidFill>
                  <a:srgbClr val="2A137B"/>
                </a:solidFill>
                <a:latin typeface="Klima"/>
              </a:rPr>
              <a:t>Your preteen or teen's definition of “unhealthy” or "abusive behaviors" or "violence" might be vastly different than your own. </a:t>
            </a:r>
          </a:p>
          <a:p>
            <a:pPr marL="604519" lvl="1" indent="-302260">
              <a:lnSpc>
                <a:spcPts val="3919"/>
              </a:lnSpc>
              <a:buFont typeface="Arial"/>
              <a:buChar char="•"/>
            </a:pPr>
            <a:r>
              <a:rPr lang="en-US" sz="2799" spc="41">
                <a:solidFill>
                  <a:srgbClr val="2A137B"/>
                </a:solidFill>
                <a:latin typeface="Arimo"/>
              </a:rPr>
              <a:t>Talk to them about the difference between healthy and unhealthy relationship behaviors. Trust your instincts. Don't be afraid to talk to your child if you see warning signs of harassing or controlling behavior or if you suspect emerging abuse. </a:t>
            </a:r>
          </a:p>
          <a:p>
            <a:pPr>
              <a:lnSpc>
                <a:spcPts val="3919"/>
              </a:lnSpc>
            </a:pPr>
            <a:endParaRPr lang="en-US" sz="2799" spc="41">
              <a:solidFill>
                <a:srgbClr val="2A137B"/>
              </a:solidFill>
              <a:latin typeface="Arimo"/>
            </a:endParaRPr>
          </a:p>
          <a:p>
            <a:pPr>
              <a:lnSpc>
                <a:spcPts val="3919"/>
              </a:lnSpc>
            </a:pPr>
            <a:r>
              <a:rPr lang="en-US" sz="2799" spc="41">
                <a:solidFill>
                  <a:srgbClr val="2A137B"/>
                </a:solidFill>
                <a:latin typeface="Klima Italics"/>
              </a:rPr>
              <a:t>If you suspect that your child is being abused you </a:t>
            </a:r>
            <a:r>
              <a:rPr lang="en-US" sz="2799" u="sng" spc="41">
                <a:solidFill>
                  <a:srgbClr val="2A137B"/>
                </a:solidFill>
                <a:latin typeface="Klima Italics"/>
              </a:rPr>
              <a:t>can contact your local domestic violence program</a:t>
            </a:r>
            <a:r>
              <a:rPr lang="en-US" sz="2799" spc="41">
                <a:solidFill>
                  <a:srgbClr val="2A137B"/>
                </a:solidFill>
                <a:latin typeface="Klima Italics"/>
              </a:rPr>
              <a:t> for some guidance on how to handle it. </a:t>
            </a:r>
          </a:p>
          <a:p>
            <a:pPr marL="0" lvl="0" indent="0" algn="l">
              <a:lnSpc>
                <a:spcPts val="3919"/>
              </a:lnSpc>
              <a:spcBef>
                <a:spcPct val="0"/>
              </a:spcBef>
            </a:pPr>
            <a:endParaRPr lang="en-US" sz="2799" spc="41">
              <a:solidFill>
                <a:srgbClr val="2A137B"/>
              </a:solidFill>
              <a:latin typeface="Klima Italics"/>
            </a:endParaRPr>
          </a:p>
        </p:txBody>
      </p:sp>
      <p:sp>
        <p:nvSpPr>
          <p:cNvPr id="6" name="TextBox 6"/>
          <p:cNvSpPr txBox="1"/>
          <p:nvPr/>
        </p:nvSpPr>
        <p:spPr>
          <a:xfrm>
            <a:off x="5276989" y="-171450"/>
            <a:ext cx="7734023"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Actions and Talking Points:</a:t>
            </a:r>
          </a:p>
          <a:p>
            <a:pPr marL="0" lvl="0" indent="0" algn="ctr">
              <a:lnSpc>
                <a:spcPts val="4900"/>
              </a:lnSpc>
              <a:spcBef>
                <a:spcPct val="0"/>
              </a:spcBef>
            </a:pPr>
            <a:r>
              <a:rPr lang="en-US" sz="3500" spc="70">
                <a:solidFill>
                  <a:srgbClr val="2A137B"/>
                </a:solidFill>
                <a:latin typeface="Klima"/>
              </a:rPr>
              <a:t>Dating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402838" y="3066125"/>
            <a:ext cx="15482324" cy="5731472"/>
          </a:xfrm>
          <a:prstGeom prst="rect">
            <a:avLst/>
          </a:prstGeom>
        </p:spPr>
        <p:txBody>
          <a:bodyPr lIns="0" tIns="0" rIns="0" bIns="0" rtlCol="0" anchor="t">
            <a:spAutoFit/>
          </a:bodyPr>
          <a:lstStyle/>
          <a:p>
            <a:pPr marL="690881" lvl="1" indent="-345440">
              <a:lnSpc>
                <a:spcPts val="4480"/>
              </a:lnSpc>
              <a:buFont typeface="Arial"/>
              <a:buChar char="•"/>
            </a:pPr>
            <a:r>
              <a:rPr lang="en-US" sz="3200" spc="48">
                <a:solidFill>
                  <a:srgbClr val="2A137B"/>
                </a:solidFill>
                <a:latin typeface="Klima"/>
              </a:rPr>
              <a:t>It’s so important to have strong personal boundaries and be able to tell people what they are. Boundaries can be physical but they can also be emotional.</a:t>
            </a:r>
          </a:p>
          <a:p>
            <a:pPr marL="690881" lvl="1" indent="-345440">
              <a:lnSpc>
                <a:spcPts val="4480"/>
              </a:lnSpc>
              <a:buFont typeface="Arial"/>
              <a:buChar char="•"/>
            </a:pPr>
            <a:r>
              <a:rPr lang="en-US" sz="3200" spc="48">
                <a:solidFill>
                  <a:srgbClr val="2A137B"/>
                </a:solidFill>
                <a:latin typeface="Arimo"/>
              </a:rPr>
              <a:t>What are some examples of someone saying or doing something that crosses your personal boundaries? </a:t>
            </a:r>
          </a:p>
          <a:p>
            <a:pPr marL="690881" lvl="1" indent="-345440">
              <a:lnSpc>
                <a:spcPts val="4480"/>
              </a:lnSpc>
              <a:buFont typeface="Arial"/>
              <a:buChar char="•"/>
            </a:pPr>
            <a:r>
              <a:rPr lang="en-US" sz="3200" spc="48">
                <a:solidFill>
                  <a:srgbClr val="2A137B"/>
                </a:solidFill>
                <a:latin typeface="Arimo"/>
              </a:rPr>
              <a:t>Everyone has a right to express their feelings/needs/ expectations. What can you say to communicate how you want to be treated by others? What can you say and do to communicate your personal boundaries? </a:t>
            </a:r>
          </a:p>
          <a:p>
            <a:pPr marL="690881" lvl="1" indent="-345440">
              <a:lnSpc>
                <a:spcPts val="4480"/>
              </a:lnSpc>
              <a:buFont typeface="Arial"/>
              <a:buChar char="•"/>
            </a:pPr>
            <a:r>
              <a:rPr lang="en-US" sz="3200" spc="48">
                <a:solidFill>
                  <a:srgbClr val="2A137B"/>
                </a:solidFill>
                <a:latin typeface="Arimo"/>
              </a:rPr>
              <a:t>How do you know when playing or teasing crosses the line and is no longer fun?</a:t>
            </a:r>
          </a:p>
        </p:txBody>
      </p:sp>
      <p:sp>
        <p:nvSpPr>
          <p:cNvPr id="9" name="TextBox 9"/>
          <p:cNvSpPr txBox="1"/>
          <p:nvPr/>
        </p:nvSpPr>
        <p:spPr>
          <a:xfrm>
            <a:off x="4655378" y="1123936"/>
            <a:ext cx="8977244" cy="1575501"/>
          </a:xfrm>
          <a:prstGeom prst="rect">
            <a:avLst/>
          </a:prstGeom>
        </p:spPr>
        <p:txBody>
          <a:bodyPr lIns="0" tIns="0" rIns="0" bIns="0" rtlCol="0" anchor="t">
            <a:spAutoFit/>
          </a:bodyPr>
          <a:lstStyle/>
          <a:p>
            <a:pPr algn="ctr">
              <a:lnSpc>
                <a:spcPts val="6300"/>
              </a:lnSpc>
            </a:pPr>
            <a:r>
              <a:rPr lang="en-US" sz="4500" spc="90">
                <a:solidFill>
                  <a:srgbClr val="2A137B"/>
                </a:solidFill>
                <a:latin typeface="Klima Bold"/>
              </a:rPr>
              <a:t>Conversation Starters</a:t>
            </a:r>
            <a:r>
              <a:rPr lang="en-US" sz="4500" spc="90">
                <a:solidFill>
                  <a:srgbClr val="2A137B"/>
                </a:solidFill>
                <a:latin typeface="Arimo Bold"/>
              </a:rPr>
              <a:t> </a:t>
            </a:r>
          </a:p>
          <a:p>
            <a:pPr marL="0" lvl="0" indent="0" algn="ctr">
              <a:lnSpc>
                <a:spcPts val="4900"/>
              </a:lnSpc>
              <a:spcBef>
                <a:spcPct val="0"/>
              </a:spcBef>
            </a:pPr>
            <a:r>
              <a:rPr lang="en-US" sz="3500" spc="70">
                <a:solidFill>
                  <a:srgbClr val="2A137B"/>
                </a:solidFill>
                <a:latin typeface="Klima"/>
              </a:rPr>
              <a:t>Personal Boundaries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7582" r="4112" b="11612"/>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302794" y="2055230"/>
            <a:ext cx="4525699" cy="6025376"/>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881" t="-5409" r="-881" b="-6728"/>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291664" y="1855824"/>
            <a:ext cx="12369889" cy="6300364"/>
          </a:xfrm>
          <a:prstGeom prst="rect">
            <a:avLst/>
          </a:prstGeom>
        </p:spPr>
        <p:txBody>
          <a:bodyPr lIns="0" tIns="0" rIns="0" bIns="0" rtlCol="0" anchor="t">
            <a:spAutoFit/>
          </a:bodyPr>
          <a:lstStyle/>
          <a:p>
            <a:pPr marL="690881" lvl="1" indent="-345440">
              <a:lnSpc>
                <a:spcPts val="4480"/>
              </a:lnSpc>
              <a:buFont typeface="Arial"/>
              <a:buChar char="•"/>
            </a:pPr>
            <a:r>
              <a:rPr lang="en-US" sz="3200" spc="48">
                <a:solidFill>
                  <a:srgbClr val="2A137B"/>
                </a:solidFill>
                <a:latin typeface="Klima"/>
              </a:rPr>
              <a:t>Knowing what your personal boundaries are can help define your expectations about how you want to be treated. </a:t>
            </a:r>
          </a:p>
          <a:p>
            <a:pPr marL="690881" lvl="1" indent="-345440">
              <a:lnSpc>
                <a:spcPts val="4480"/>
              </a:lnSpc>
              <a:buFont typeface="Arial"/>
              <a:buChar char="•"/>
            </a:pPr>
            <a:r>
              <a:rPr lang="en-US" sz="3200" spc="48">
                <a:solidFill>
                  <a:srgbClr val="2A137B"/>
                </a:solidFill>
                <a:latin typeface="Klima"/>
              </a:rPr>
              <a:t>Communicating personal boundaries includes telling others what your expectations are and expressing when your boundaries have been crossed.</a:t>
            </a:r>
          </a:p>
          <a:p>
            <a:pPr marL="690881" lvl="1" indent="-345440">
              <a:lnSpc>
                <a:spcPts val="4480"/>
              </a:lnSpc>
              <a:buFont typeface="Arial"/>
              <a:buChar char="•"/>
            </a:pPr>
            <a:r>
              <a:rPr lang="en-US" sz="3200" spc="48">
                <a:solidFill>
                  <a:srgbClr val="2A137B"/>
                </a:solidFill>
                <a:latin typeface="Klima"/>
              </a:rPr>
              <a:t>Everyone has a right to communicate how they want to be treated by others. How can you do that in a respectful, non-threatening and comfortable way and on your own terms?</a:t>
            </a:r>
          </a:p>
          <a:p>
            <a:pPr marL="690881" lvl="1" indent="-345440" algn="l">
              <a:lnSpc>
                <a:spcPts val="4480"/>
              </a:lnSpc>
              <a:spcBef>
                <a:spcPct val="0"/>
              </a:spcBef>
              <a:buFont typeface="Arial"/>
              <a:buChar char="•"/>
            </a:pPr>
            <a:r>
              <a:rPr lang="en-US" sz="3200" spc="48">
                <a:solidFill>
                  <a:srgbClr val="2A137B"/>
                </a:solidFill>
                <a:latin typeface="Klima"/>
              </a:rPr>
              <a:t>Everyone has different personal boundaries and it’s important to treat a person the way they want to be treated as you want your boundaries respected, too.</a:t>
            </a:r>
            <a:r>
              <a:rPr lang="en-US" sz="3200" spc="48">
                <a:solidFill>
                  <a:srgbClr val="2A137B"/>
                </a:solidFill>
                <a:latin typeface="Arimo"/>
              </a:rPr>
              <a:t> </a:t>
            </a:r>
          </a:p>
        </p:txBody>
      </p:sp>
      <p:sp>
        <p:nvSpPr>
          <p:cNvPr id="6" name="TextBox 6"/>
          <p:cNvSpPr txBox="1"/>
          <p:nvPr/>
        </p:nvSpPr>
        <p:spPr>
          <a:xfrm>
            <a:off x="5286958" y="59513"/>
            <a:ext cx="7714084"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Actions and Talking Points:</a:t>
            </a:r>
          </a:p>
          <a:p>
            <a:pPr marL="0" lvl="0" indent="0" algn="ctr">
              <a:lnSpc>
                <a:spcPts val="4900"/>
              </a:lnSpc>
              <a:spcBef>
                <a:spcPct val="0"/>
              </a:spcBef>
            </a:pPr>
            <a:r>
              <a:rPr lang="en-US" sz="3500" spc="70">
                <a:solidFill>
                  <a:srgbClr val="2A137B"/>
                </a:solidFill>
                <a:latin typeface="Klima"/>
              </a:rPr>
              <a:t>Personal Boundaries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304449" y="3370928"/>
            <a:ext cx="15685103" cy="5172046"/>
          </a:xfrm>
          <a:prstGeom prst="rect">
            <a:avLst/>
          </a:prstGeom>
        </p:spPr>
        <p:txBody>
          <a:bodyPr lIns="0" tIns="0" rIns="0" bIns="0" rtlCol="0" anchor="t">
            <a:spAutoFit/>
          </a:bodyPr>
          <a:lstStyle/>
          <a:p>
            <a:pPr marL="777240" lvl="1" indent="-388620">
              <a:lnSpc>
                <a:spcPts val="5040"/>
              </a:lnSpc>
              <a:buFont typeface="Arial"/>
              <a:buChar char="•"/>
            </a:pPr>
            <a:r>
              <a:rPr lang="en-US" sz="3600" spc="54">
                <a:solidFill>
                  <a:srgbClr val="2A137B"/>
                </a:solidFill>
                <a:latin typeface="Klima"/>
              </a:rPr>
              <a:t>What are some of the things that you do when you hang out with your friends? “Hey! What are you and your friends up to these days?” “Are you doing anything fun?”</a:t>
            </a:r>
          </a:p>
          <a:p>
            <a:pPr marL="777240" lvl="1" indent="-388620">
              <a:lnSpc>
                <a:spcPts val="5040"/>
              </a:lnSpc>
              <a:buFont typeface="Arial"/>
              <a:buChar char="•"/>
            </a:pPr>
            <a:r>
              <a:rPr lang="en-US" sz="3600" spc="54">
                <a:solidFill>
                  <a:srgbClr val="2A137B"/>
                </a:solidFill>
                <a:latin typeface="Arimo"/>
              </a:rPr>
              <a:t>Sounds like some of your friends are dating? </a:t>
            </a:r>
          </a:p>
          <a:p>
            <a:pPr marL="777240" lvl="1" indent="-388620">
              <a:lnSpc>
                <a:spcPts val="5040"/>
              </a:lnSpc>
              <a:buFont typeface="Arial"/>
              <a:buChar char="•"/>
            </a:pPr>
            <a:r>
              <a:rPr lang="en-US" sz="3600" spc="54">
                <a:solidFill>
                  <a:srgbClr val="2A137B"/>
                </a:solidFill>
                <a:latin typeface="Arimo"/>
              </a:rPr>
              <a:t>How can you respond to pressure from a friend when they want you to do something you don’t feel comfortable with?</a:t>
            </a:r>
          </a:p>
          <a:p>
            <a:pPr marL="777240" lvl="1" indent="-388620">
              <a:lnSpc>
                <a:spcPts val="5040"/>
              </a:lnSpc>
              <a:buFont typeface="Arial"/>
              <a:buChar char="•"/>
            </a:pPr>
            <a:r>
              <a:rPr lang="en-US" sz="3600" spc="54">
                <a:solidFill>
                  <a:srgbClr val="2A137B"/>
                </a:solidFill>
                <a:latin typeface="Arimo"/>
              </a:rPr>
              <a:t>How can you respond to pressure from someone you’re dating or seeing?</a:t>
            </a:r>
          </a:p>
        </p:txBody>
      </p:sp>
      <p:sp>
        <p:nvSpPr>
          <p:cNvPr id="9" name="TextBox 9"/>
          <p:cNvSpPr txBox="1"/>
          <p:nvPr/>
        </p:nvSpPr>
        <p:spPr>
          <a:xfrm>
            <a:off x="5270651" y="1266048"/>
            <a:ext cx="7746699"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Conversation Starters</a:t>
            </a:r>
            <a:r>
              <a:rPr lang="en-US" sz="4500" spc="89">
                <a:solidFill>
                  <a:srgbClr val="2A137B"/>
                </a:solidFill>
                <a:latin typeface="Arimo Bold"/>
              </a:rPr>
              <a:t> </a:t>
            </a:r>
          </a:p>
          <a:p>
            <a:pPr marL="0" lvl="0" indent="0" algn="ctr">
              <a:lnSpc>
                <a:spcPts val="4900"/>
              </a:lnSpc>
              <a:spcBef>
                <a:spcPct val="0"/>
              </a:spcBef>
            </a:pPr>
            <a:r>
              <a:rPr lang="en-US" sz="3500" spc="70">
                <a:solidFill>
                  <a:srgbClr val="2A137B"/>
                </a:solidFill>
                <a:latin typeface="Klima"/>
              </a:rPr>
              <a:t>Peer Pressure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2208" r="2934" b="15994"/>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418495" y="1979492"/>
            <a:ext cx="4840805" cy="6444899"/>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40482" t="659" r="-60099" b="-659"/>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432844" y="1865192"/>
            <a:ext cx="11147978" cy="6559199"/>
          </a:xfrm>
          <a:prstGeom prst="rect">
            <a:avLst/>
          </a:prstGeom>
        </p:spPr>
        <p:txBody>
          <a:bodyPr lIns="0" tIns="0" rIns="0" bIns="0" rtlCol="0" anchor="t">
            <a:spAutoFit/>
          </a:bodyPr>
          <a:lstStyle/>
          <a:p>
            <a:pPr marL="604519" lvl="1" indent="-302260">
              <a:lnSpc>
                <a:spcPts val="3919"/>
              </a:lnSpc>
              <a:buFont typeface="Arial"/>
              <a:buChar char="•"/>
            </a:pPr>
            <a:r>
              <a:rPr lang="en-US" sz="2799" spc="41">
                <a:solidFill>
                  <a:srgbClr val="2A137B"/>
                </a:solidFill>
                <a:latin typeface="Klima"/>
              </a:rPr>
              <a:t>You have the power to choose the type of friendships and relationships you want. </a:t>
            </a:r>
          </a:p>
          <a:p>
            <a:pPr marL="604519" lvl="1" indent="-302260">
              <a:lnSpc>
                <a:spcPts val="3919"/>
              </a:lnSpc>
              <a:buFont typeface="Arial"/>
              <a:buChar char="•"/>
            </a:pPr>
            <a:r>
              <a:rPr lang="en-US" sz="2799" spc="41">
                <a:solidFill>
                  <a:srgbClr val="2A137B"/>
                </a:solidFill>
                <a:latin typeface="Arimo"/>
              </a:rPr>
              <a:t>Even though a friend or dating partner may be comfortable with something or the choices they are making, it doesn’t mean you have to be. </a:t>
            </a:r>
          </a:p>
          <a:p>
            <a:pPr marL="604519" lvl="1" indent="-302260">
              <a:lnSpc>
                <a:spcPts val="3919"/>
              </a:lnSpc>
              <a:buFont typeface="Arial"/>
              <a:buChar char="•"/>
            </a:pPr>
            <a:r>
              <a:rPr lang="en-US" sz="2799" spc="41">
                <a:solidFill>
                  <a:srgbClr val="2A137B"/>
                </a:solidFill>
                <a:latin typeface="Arimo"/>
              </a:rPr>
              <a:t>It’s important to be yourself. You don’t need to pretend to be something you aren’t or like something you don’t like because you think that’s what the other person wants. Real friends will like the real</a:t>
            </a:r>
            <a:r>
              <a:rPr lang="en-US" sz="2799" spc="41">
                <a:solidFill>
                  <a:srgbClr val="2A137B"/>
                </a:solidFill>
                <a:latin typeface="Arimo Bold"/>
              </a:rPr>
              <a:t> </a:t>
            </a:r>
            <a:r>
              <a:rPr lang="en-US" sz="2799" spc="41">
                <a:solidFill>
                  <a:srgbClr val="2A137B"/>
                </a:solidFill>
                <a:latin typeface="Arimo"/>
              </a:rPr>
              <a:t>you. </a:t>
            </a:r>
          </a:p>
          <a:p>
            <a:pPr marL="604519" lvl="1" indent="-302260">
              <a:lnSpc>
                <a:spcPts val="3919"/>
              </a:lnSpc>
              <a:buFont typeface="Arial"/>
              <a:buChar char="•"/>
            </a:pPr>
            <a:r>
              <a:rPr lang="en-US" sz="2799" spc="41">
                <a:solidFill>
                  <a:srgbClr val="2A137B"/>
                </a:solidFill>
                <a:latin typeface="Arimo"/>
              </a:rPr>
              <a:t>It is never okay to pressure, intimidate, control or threaten someone. </a:t>
            </a:r>
          </a:p>
          <a:p>
            <a:pPr marL="604519" lvl="1" indent="-302260" algn="l">
              <a:lnSpc>
                <a:spcPts val="3919"/>
              </a:lnSpc>
              <a:spcBef>
                <a:spcPct val="0"/>
              </a:spcBef>
              <a:buFont typeface="Arial"/>
              <a:buChar char="•"/>
            </a:pPr>
            <a:r>
              <a:rPr lang="en-US" sz="2799" spc="41">
                <a:solidFill>
                  <a:srgbClr val="2A137B"/>
                </a:solidFill>
                <a:latin typeface="Arimo"/>
              </a:rPr>
              <a:t>Trust yourself to follow your gut and to make sure you feel respected, safe and comfortable. </a:t>
            </a:r>
          </a:p>
        </p:txBody>
      </p:sp>
      <p:sp>
        <p:nvSpPr>
          <p:cNvPr id="6" name="TextBox 6"/>
          <p:cNvSpPr txBox="1"/>
          <p:nvPr/>
        </p:nvSpPr>
        <p:spPr>
          <a:xfrm>
            <a:off x="4579144" y="150462"/>
            <a:ext cx="9129713" cy="1575501"/>
          </a:xfrm>
          <a:prstGeom prst="rect">
            <a:avLst/>
          </a:prstGeom>
        </p:spPr>
        <p:txBody>
          <a:bodyPr lIns="0" tIns="0" rIns="0" bIns="0" rtlCol="0" anchor="t">
            <a:spAutoFit/>
          </a:bodyPr>
          <a:lstStyle/>
          <a:p>
            <a:pPr algn="ctr">
              <a:lnSpc>
                <a:spcPts val="6300"/>
              </a:lnSpc>
            </a:pPr>
            <a:r>
              <a:rPr lang="en-US" sz="4500" spc="90">
                <a:solidFill>
                  <a:srgbClr val="2A137B"/>
                </a:solidFill>
                <a:latin typeface="Klima Bold"/>
              </a:rPr>
              <a:t>Actions and Talking Points:</a:t>
            </a:r>
          </a:p>
          <a:p>
            <a:pPr marL="0" lvl="0" indent="0" algn="ctr">
              <a:lnSpc>
                <a:spcPts val="4900"/>
              </a:lnSpc>
              <a:spcBef>
                <a:spcPct val="0"/>
              </a:spcBef>
            </a:pPr>
            <a:r>
              <a:rPr lang="en-US" sz="3500" spc="70">
                <a:solidFill>
                  <a:srgbClr val="2A137B"/>
                </a:solidFill>
                <a:latin typeface="Klima"/>
              </a:rPr>
              <a:t>Peer Pressure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sp>
        <p:nvSpPr>
          <p:cNvPr id="6" name="TextBox 6"/>
          <p:cNvSpPr txBox="1"/>
          <p:nvPr/>
        </p:nvSpPr>
        <p:spPr>
          <a:xfrm>
            <a:off x="1563216" y="4406269"/>
            <a:ext cx="15161568" cy="1331588"/>
          </a:xfrm>
          <a:prstGeom prst="rect">
            <a:avLst/>
          </a:prstGeom>
        </p:spPr>
        <p:txBody>
          <a:bodyPr lIns="0" tIns="0" rIns="0" bIns="0" rtlCol="0" anchor="t">
            <a:spAutoFit/>
          </a:bodyPr>
          <a:lstStyle/>
          <a:p>
            <a:pPr>
              <a:lnSpc>
                <a:spcPts val="5040"/>
              </a:lnSpc>
            </a:pPr>
            <a:r>
              <a:rPr lang="en-US" sz="3600" spc="53">
                <a:solidFill>
                  <a:srgbClr val="2A137B"/>
                </a:solidFill>
                <a:latin typeface="Klima"/>
              </a:rPr>
              <a:t>What can you do if you hear a friend being disrespectful towards another friend or someone they are dating?</a:t>
            </a:r>
          </a:p>
        </p:txBody>
      </p:sp>
      <p:sp>
        <p:nvSpPr>
          <p:cNvPr id="7" name="TextBox 7"/>
          <p:cNvSpPr txBox="1"/>
          <p:nvPr/>
        </p:nvSpPr>
        <p:spPr>
          <a:xfrm>
            <a:off x="4645734" y="1491668"/>
            <a:ext cx="8996532"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Conversation Starter</a:t>
            </a:r>
            <a:r>
              <a:rPr lang="en-US" sz="4500" spc="89">
                <a:solidFill>
                  <a:srgbClr val="2A137B"/>
                </a:solidFill>
                <a:latin typeface="Arimo Bold"/>
              </a:rPr>
              <a:t> </a:t>
            </a:r>
          </a:p>
          <a:p>
            <a:pPr marL="0" lvl="0" indent="0" algn="ctr">
              <a:lnSpc>
                <a:spcPts val="4900"/>
              </a:lnSpc>
              <a:spcBef>
                <a:spcPct val="0"/>
              </a:spcBef>
            </a:pPr>
            <a:r>
              <a:rPr lang="en-US" sz="3500" spc="70">
                <a:solidFill>
                  <a:srgbClr val="2A137B"/>
                </a:solidFill>
                <a:latin typeface="Klima"/>
              </a:rPr>
              <a:t>Helping a Friend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4265" r="4112" b="14930"/>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510603" y="2519298"/>
            <a:ext cx="4343057" cy="5782212"/>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94020" t="659" r="-6435" b="-659"/>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566448" y="2219547"/>
            <a:ext cx="12316101" cy="6276939"/>
          </a:xfrm>
          <a:prstGeom prst="rect">
            <a:avLst/>
          </a:prstGeom>
        </p:spPr>
        <p:txBody>
          <a:bodyPr lIns="0" tIns="0" rIns="0" bIns="0" rtlCol="0" anchor="t">
            <a:spAutoFit/>
          </a:bodyPr>
          <a:lstStyle/>
          <a:p>
            <a:pPr marL="582930" lvl="1" indent="-291465">
              <a:lnSpc>
                <a:spcPts val="3779"/>
              </a:lnSpc>
              <a:buFont typeface="Arial"/>
              <a:buChar char="•"/>
            </a:pPr>
            <a:r>
              <a:rPr lang="en-US" sz="2700" spc="40">
                <a:solidFill>
                  <a:srgbClr val="2A137B"/>
                </a:solidFill>
                <a:latin typeface="Arimo"/>
              </a:rPr>
              <a:t>Help to create a “culture of respect” by being an ally and an “upstander.”</a:t>
            </a:r>
          </a:p>
          <a:p>
            <a:pPr marL="582930" lvl="1" indent="-291465">
              <a:lnSpc>
                <a:spcPts val="3779"/>
              </a:lnSpc>
              <a:buFont typeface="Arial"/>
              <a:buChar char="•"/>
            </a:pPr>
            <a:r>
              <a:rPr lang="en-US" sz="2700" spc="40">
                <a:solidFill>
                  <a:srgbClr val="2A137B"/>
                </a:solidFill>
                <a:latin typeface="Arimo"/>
              </a:rPr>
              <a:t>Recognize and support your friends when you notice them being respectful towards one another and others. </a:t>
            </a:r>
          </a:p>
          <a:p>
            <a:pPr marL="582930" lvl="1" indent="-291465">
              <a:lnSpc>
                <a:spcPts val="3779"/>
              </a:lnSpc>
              <a:buFont typeface="Arial"/>
              <a:buChar char="•"/>
            </a:pPr>
            <a:r>
              <a:rPr lang="en-US" sz="2700" spc="40">
                <a:solidFill>
                  <a:srgbClr val="2A137B"/>
                </a:solidFill>
                <a:latin typeface="Arimo"/>
              </a:rPr>
              <a:t>If you witness one of your friends being disrespectful, don’t join in on it. Instead, call your friend out and say “that’s not ok.” </a:t>
            </a:r>
          </a:p>
          <a:p>
            <a:pPr marL="582930" lvl="1" indent="-291465">
              <a:lnSpc>
                <a:spcPts val="3779"/>
              </a:lnSpc>
              <a:buFont typeface="Arial"/>
              <a:buChar char="•"/>
            </a:pPr>
            <a:r>
              <a:rPr lang="en-US" sz="2700" spc="40">
                <a:solidFill>
                  <a:srgbClr val="2A137B"/>
                </a:solidFill>
                <a:latin typeface="Arimo"/>
              </a:rPr>
              <a:t>If you witness a situation that makes you feel unsafe, don’t intervene directly. Ask someone you trust, such as a coach, teacher, or school counselor, for help. </a:t>
            </a:r>
          </a:p>
          <a:p>
            <a:pPr marL="582930" lvl="1" indent="-291465">
              <a:lnSpc>
                <a:spcPts val="3779"/>
              </a:lnSpc>
              <a:spcBef>
                <a:spcPct val="0"/>
              </a:spcBef>
              <a:buFont typeface="Arial"/>
              <a:buChar char="•"/>
            </a:pPr>
            <a:r>
              <a:rPr lang="en-US" sz="2700" spc="40">
                <a:solidFill>
                  <a:srgbClr val="2A137B"/>
                </a:solidFill>
                <a:latin typeface="Arimo"/>
              </a:rPr>
              <a:t>If you think someone you know might be in an unhealthy or unsafe relationship, let them know there are people they can talk to and resources that can help, like a trusted adult or the Teen Dating Abuse Helpline. Helplines are anonymous and free.</a:t>
            </a:r>
          </a:p>
        </p:txBody>
      </p:sp>
      <p:sp>
        <p:nvSpPr>
          <p:cNvPr id="6" name="TextBox 6"/>
          <p:cNvSpPr txBox="1"/>
          <p:nvPr/>
        </p:nvSpPr>
        <p:spPr>
          <a:xfrm>
            <a:off x="4777397" y="465034"/>
            <a:ext cx="8733206"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Actions and Talking Points:</a:t>
            </a:r>
          </a:p>
          <a:p>
            <a:pPr marL="0" lvl="0" indent="0" algn="ctr">
              <a:lnSpc>
                <a:spcPts val="4900"/>
              </a:lnSpc>
              <a:spcBef>
                <a:spcPct val="0"/>
              </a:spcBef>
            </a:pPr>
            <a:r>
              <a:rPr lang="en-US" sz="3500" spc="70">
                <a:solidFill>
                  <a:srgbClr val="2A137B"/>
                </a:solidFill>
                <a:latin typeface="Klima"/>
              </a:rPr>
              <a:t>Helping a Friend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111710" y="3126116"/>
            <a:ext cx="16064579" cy="3891893"/>
          </a:xfrm>
          <a:prstGeom prst="rect">
            <a:avLst/>
          </a:prstGeom>
        </p:spPr>
        <p:txBody>
          <a:bodyPr lIns="0" tIns="0" rIns="0" bIns="0" rtlCol="0" anchor="t">
            <a:spAutoFit/>
          </a:bodyPr>
          <a:lstStyle/>
          <a:p>
            <a:pPr marL="777240" lvl="1" indent="-388620">
              <a:lnSpc>
                <a:spcPts val="5040"/>
              </a:lnSpc>
              <a:buFont typeface="Arial"/>
              <a:buChar char="•"/>
            </a:pPr>
            <a:r>
              <a:rPr lang="en-US" sz="3600" spc="54">
                <a:solidFill>
                  <a:srgbClr val="2A137B"/>
                </a:solidFill>
                <a:latin typeface="Klima"/>
              </a:rPr>
              <a:t>How does it make you feel when you become aggressive during a game, a competition, or during an argument? </a:t>
            </a:r>
          </a:p>
          <a:p>
            <a:pPr marL="777240" lvl="1" indent="-388620">
              <a:lnSpc>
                <a:spcPts val="5040"/>
              </a:lnSpc>
              <a:buFont typeface="Arial"/>
              <a:buChar char="•"/>
            </a:pPr>
            <a:r>
              <a:rPr lang="en-US" sz="3600" spc="54">
                <a:solidFill>
                  <a:srgbClr val="2A137B"/>
                </a:solidFill>
                <a:latin typeface="Arimo"/>
              </a:rPr>
              <a:t>When do you think aggression crosses the line? </a:t>
            </a:r>
          </a:p>
          <a:p>
            <a:pPr marL="777240" lvl="1" indent="-388620">
              <a:lnSpc>
                <a:spcPts val="5040"/>
              </a:lnSpc>
              <a:buFont typeface="Arial"/>
              <a:buChar char="•"/>
            </a:pPr>
            <a:r>
              <a:rPr lang="en-US" sz="3600" spc="54">
                <a:solidFill>
                  <a:srgbClr val="2A137B"/>
                </a:solidFill>
                <a:latin typeface="Arimo"/>
              </a:rPr>
              <a:t>How can you control your anger and aggression during a disagreement to communicate respectfully?</a:t>
            </a:r>
          </a:p>
          <a:p>
            <a:pPr>
              <a:lnSpc>
                <a:spcPts val="5040"/>
              </a:lnSpc>
            </a:pPr>
            <a:endParaRPr lang="en-US" sz="3600" spc="54">
              <a:solidFill>
                <a:srgbClr val="2A137B"/>
              </a:solidFill>
              <a:latin typeface="Arimo"/>
            </a:endParaRPr>
          </a:p>
        </p:txBody>
      </p:sp>
      <p:sp>
        <p:nvSpPr>
          <p:cNvPr id="9" name="TextBox 9"/>
          <p:cNvSpPr txBox="1"/>
          <p:nvPr/>
        </p:nvSpPr>
        <p:spPr>
          <a:xfrm>
            <a:off x="5029200" y="1155075"/>
            <a:ext cx="8229600"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Conversation Starters</a:t>
            </a:r>
            <a:r>
              <a:rPr lang="en-US" sz="4500" spc="89">
                <a:solidFill>
                  <a:srgbClr val="2A137B"/>
                </a:solidFill>
                <a:latin typeface="Arimo Bold"/>
              </a:rPr>
              <a:t> </a:t>
            </a:r>
          </a:p>
          <a:p>
            <a:pPr marL="0" lvl="0" indent="0" algn="ctr">
              <a:lnSpc>
                <a:spcPts val="4900"/>
              </a:lnSpc>
              <a:spcBef>
                <a:spcPct val="0"/>
              </a:spcBef>
            </a:pPr>
            <a:r>
              <a:rPr lang="en-US" sz="3500" spc="70">
                <a:solidFill>
                  <a:srgbClr val="2A137B"/>
                </a:solidFill>
                <a:latin typeface="Klima"/>
              </a:rPr>
              <a:t>Problem Solving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7582" r="4112" b="11612"/>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163799" y="1999753"/>
            <a:ext cx="4722578" cy="6287494"/>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28638" t="659" r="-41166" b="-659"/>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379476" y="2124303"/>
            <a:ext cx="11776043" cy="5914568"/>
          </a:xfrm>
          <a:prstGeom prst="rect">
            <a:avLst/>
          </a:prstGeom>
        </p:spPr>
        <p:txBody>
          <a:bodyPr lIns="0" tIns="0" rIns="0" bIns="0" rtlCol="0" anchor="t">
            <a:spAutoFit/>
          </a:bodyPr>
          <a:lstStyle/>
          <a:p>
            <a:pPr marL="647700" lvl="1" indent="-323850">
              <a:lnSpc>
                <a:spcPts val="4200"/>
              </a:lnSpc>
              <a:buFont typeface="Arial"/>
              <a:buChar char="•"/>
            </a:pPr>
            <a:r>
              <a:rPr lang="en-US" sz="3000" spc="45">
                <a:solidFill>
                  <a:srgbClr val="2A137B"/>
                </a:solidFill>
                <a:latin typeface="Klima"/>
              </a:rPr>
              <a:t>There is an important difference between asserting an opinion and becoming overly aggressive and potentially threatening. </a:t>
            </a:r>
          </a:p>
          <a:p>
            <a:pPr marL="647700" lvl="1" indent="-323850">
              <a:lnSpc>
                <a:spcPts val="4200"/>
              </a:lnSpc>
              <a:buFont typeface="Arial"/>
              <a:buChar char="•"/>
            </a:pPr>
            <a:r>
              <a:rPr lang="en-US" sz="3000" spc="45">
                <a:solidFill>
                  <a:srgbClr val="2A137B"/>
                </a:solidFill>
                <a:latin typeface="Klima"/>
              </a:rPr>
              <a:t>How can I support you to u</a:t>
            </a:r>
            <a:r>
              <a:rPr lang="en-US" sz="3000" spc="45">
                <a:solidFill>
                  <a:srgbClr val="2A137B"/>
                </a:solidFill>
                <a:latin typeface="Arimo"/>
              </a:rPr>
              <a:t>se language and actions that do not cause or have the intent to cause harm or fear. </a:t>
            </a:r>
          </a:p>
          <a:p>
            <a:pPr marL="647700" lvl="1" indent="-323850">
              <a:lnSpc>
                <a:spcPts val="4200"/>
              </a:lnSpc>
              <a:buFont typeface="Arial"/>
              <a:buChar char="•"/>
            </a:pPr>
            <a:r>
              <a:rPr lang="en-US" sz="3000" spc="45">
                <a:solidFill>
                  <a:srgbClr val="2A137B"/>
                </a:solidFill>
                <a:latin typeface="Arimo"/>
              </a:rPr>
              <a:t>When problems come up in relationships, it is NEVER okay to use violence or threats of harm to control someone in order to get the outcome you want. </a:t>
            </a:r>
          </a:p>
          <a:p>
            <a:pPr marL="647700" lvl="1" indent="-323850" algn="l">
              <a:lnSpc>
                <a:spcPts val="4200"/>
              </a:lnSpc>
              <a:spcBef>
                <a:spcPct val="0"/>
              </a:spcBef>
              <a:buFont typeface="Arial"/>
              <a:buChar char="•"/>
            </a:pPr>
            <a:r>
              <a:rPr lang="en-US" sz="3000" spc="45">
                <a:solidFill>
                  <a:srgbClr val="2A137B"/>
                </a:solidFill>
                <a:latin typeface="Arimo"/>
              </a:rPr>
              <a:t>Everyone has different personal boundaries. It’s important to respect boundaries -- to treat a person in the way that person wants to be treated.</a:t>
            </a:r>
          </a:p>
        </p:txBody>
      </p:sp>
      <p:sp>
        <p:nvSpPr>
          <p:cNvPr id="6" name="TextBox 6"/>
          <p:cNvSpPr txBox="1"/>
          <p:nvPr/>
        </p:nvSpPr>
        <p:spPr>
          <a:xfrm>
            <a:off x="5124201" y="42916"/>
            <a:ext cx="8039597"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Actions and Talking Points:</a:t>
            </a:r>
          </a:p>
          <a:p>
            <a:pPr marL="0" lvl="0" indent="0" algn="ctr">
              <a:lnSpc>
                <a:spcPts val="4900"/>
              </a:lnSpc>
              <a:spcBef>
                <a:spcPct val="0"/>
              </a:spcBef>
            </a:pPr>
            <a:r>
              <a:rPr lang="en-US" sz="3500" spc="70">
                <a:solidFill>
                  <a:srgbClr val="2A137B"/>
                </a:solidFill>
                <a:latin typeface="Klima"/>
              </a:rPr>
              <a:t>Problem Solving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86000"/>
          </a:blip>
          <a:srcRect t="3560" r="4254" b="15754"/>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023316" y="5038309"/>
            <a:ext cx="2582601" cy="3438395"/>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35459" t="659" r="-68209" b="-18603"/>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1240134" y="5019675"/>
            <a:ext cx="13311714" cy="3351838"/>
          </a:xfrm>
          <a:prstGeom prst="rect">
            <a:avLst/>
          </a:prstGeom>
        </p:spPr>
        <p:txBody>
          <a:bodyPr lIns="0" tIns="0" rIns="0" bIns="0" rtlCol="0" anchor="t">
            <a:spAutoFit/>
          </a:bodyPr>
          <a:lstStyle/>
          <a:p>
            <a:pPr algn="just">
              <a:lnSpc>
                <a:spcPts val="4339"/>
              </a:lnSpc>
            </a:pPr>
            <a:r>
              <a:rPr lang="en-US" sz="3099" spc="46">
                <a:solidFill>
                  <a:srgbClr val="2A137B"/>
                </a:solidFill>
                <a:latin typeface="Arimo"/>
              </a:rPr>
              <a:t>When discussing relationships, the focus is often on identifying signs of physical abuse. But there are many signs or red flags that are exertions of power and control and could be a precursor to physical abuse. These behaviors include: jealousy, possessiveness, insults, accusations, yelling, humiliation, pulling hair, pushing or other negative, physically threatening behaviors.</a:t>
            </a:r>
          </a:p>
        </p:txBody>
      </p:sp>
      <p:sp>
        <p:nvSpPr>
          <p:cNvPr id="6" name="TextBox 6"/>
          <p:cNvSpPr txBox="1"/>
          <p:nvPr/>
        </p:nvSpPr>
        <p:spPr>
          <a:xfrm>
            <a:off x="4679449" y="328239"/>
            <a:ext cx="8929101" cy="940608"/>
          </a:xfrm>
          <a:prstGeom prst="rect">
            <a:avLst/>
          </a:prstGeom>
        </p:spPr>
        <p:txBody>
          <a:bodyPr lIns="0" tIns="0" rIns="0" bIns="0" rtlCol="0" anchor="t">
            <a:spAutoFit/>
          </a:bodyPr>
          <a:lstStyle/>
          <a:p>
            <a:pPr marL="0" lvl="0" indent="0" algn="ctr">
              <a:lnSpc>
                <a:spcPts val="6300"/>
              </a:lnSpc>
              <a:spcBef>
                <a:spcPct val="0"/>
              </a:spcBef>
            </a:pPr>
            <a:r>
              <a:rPr lang="en-US" sz="4500" spc="90">
                <a:solidFill>
                  <a:srgbClr val="2A137B"/>
                </a:solidFill>
                <a:latin typeface="Klima Bold"/>
              </a:rPr>
              <a:t>Red Flags vs. Green Flags</a:t>
            </a:r>
          </a:p>
        </p:txBody>
      </p:sp>
      <p:sp>
        <p:nvSpPr>
          <p:cNvPr id="7" name="TextBox 7"/>
          <p:cNvSpPr txBox="1"/>
          <p:nvPr/>
        </p:nvSpPr>
        <p:spPr>
          <a:xfrm>
            <a:off x="4198243" y="1355499"/>
            <a:ext cx="13061057" cy="3351839"/>
          </a:xfrm>
          <a:prstGeom prst="rect">
            <a:avLst/>
          </a:prstGeom>
        </p:spPr>
        <p:txBody>
          <a:bodyPr lIns="0" tIns="0" rIns="0" bIns="0" rtlCol="0" anchor="t">
            <a:spAutoFit/>
          </a:bodyPr>
          <a:lstStyle/>
          <a:p>
            <a:pPr algn="just">
              <a:lnSpc>
                <a:spcPts val="4339"/>
              </a:lnSpc>
              <a:spcBef>
                <a:spcPct val="0"/>
              </a:spcBef>
            </a:pPr>
            <a:r>
              <a:rPr lang="en-US" sz="3099" spc="61">
                <a:solidFill>
                  <a:srgbClr val="2A137B"/>
                </a:solidFill>
                <a:latin typeface="Klima"/>
              </a:rPr>
              <a:t>We often talk about red flags as signs indicating unhealthy or dangerous behaviors to watch out for. How often do we discuss what green flags are? Green flags (as in “go,”) are things we can identify as behaviors or viewpoints that are healthy, respectful and equitable. They are just as important to discuss, if not more, as the red flags as it gives us an opportunity to discuss a vision of a healthy relationship.</a:t>
            </a:r>
          </a:p>
        </p:txBody>
      </p:sp>
      <p:grpSp>
        <p:nvGrpSpPr>
          <p:cNvPr id="8" name="Group 8"/>
          <p:cNvGrpSpPr>
            <a:grpSpLocks noChangeAspect="1"/>
          </p:cNvGrpSpPr>
          <p:nvPr/>
        </p:nvGrpSpPr>
        <p:grpSpPr>
          <a:xfrm>
            <a:off x="1240134" y="1377829"/>
            <a:ext cx="2577049" cy="3431004"/>
            <a:chOff x="0" y="0"/>
            <a:chExt cx="3663950" cy="4878070"/>
          </a:xfrm>
        </p:grpSpPr>
        <p:sp>
          <p:nvSpPr>
            <p:cNvPr id="9" name="Freeform 9"/>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4"/>
              <a:stretch>
                <a:fillRect l="-66726" t="-13125" r="-113353" b="-26552"/>
              </a:stretch>
            </a:blipFill>
          </p:spPr>
        </p:sp>
        <p:sp>
          <p:nvSpPr>
            <p:cNvPr id="10" name="Freeform 10"/>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542198" y="2830949"/>
            <a:ext cx="15203603" cy="6262983"/>
          </a:xfrm>
          <a:prstGeom prst="rect">
            <a:avLst/>
          </a:prstGeom>
        </p:spPr>
        <p:txBody>
          <a:bodyPr lIns="0" tIns="0" rIns="0" bIns="0" rtlCol="0" anchor="t">
            <a:spAutoFit/>
          </a:bodyPr>
          <a:lstStyle/>
          <a:p>
            <a:pPr>
              <a:lnSpc>
                <a:spcPts val="3500"/>
              </a:lnSpc>
            </a:pPr>
            <a:r>
              <a:rPr lang="en-US" sz="2500" spc="37" dirty="0">
                <a:solidFill>
                  <a:srgbClr val="2A137B"/>
                </a:solidFill>
                <a:latin typeface="Klima"/>
              </a:rPr>
              <a:t>Parents and caregivers can play an important role in the lives of young people by: teaching the importance of having honest, respectful and equitable romantic relationships and by</a:t>
            </a:r>
            <a:r>
              <a:rPr lang="en-US" sz="2500" spc="37" dirty="0">
                <a:solidFill>
                  <a:srgbClr val="2A137B"/>
                </a:solidFill>
                <a:latin typeface="Arimo"/>
              </a:rPr>
              <a:t> supporting adolescents to make responsible decisions that support their own safety, health and wellness. Our children are always looking to us for how to be so don’t underestimate how much we’ve already taught them by modeling behaviors in our own relationships. </a:t>
            </a:r>
          </a:p>
          <a:p>
            <a:pPr>
              <a:lnSpc>
                <a:spcPts val="3500"/>
              </a:lnSpc>
            </a:pPr>
            <a:r>
              <a:rPr lang="en-US" sz="2500" spc="37" dirty="0">
                <a:solidFill>
                  <a:srgbClr val="2A137B"/>
                </a:solidFill>
                <a:latin typeface="Arimo"/>
              </a:rPr>
              <a:t> </a:t>
            </a:r>
          </a:p>
          <a:p>
            <a:pPr>
              <a:lnSpc>
                <a:spcPts val="3500"/>
              </a:lnSpc>
            </a:pPr>
            <a:r>
              <a:rPr lang="en-US" sz="2500" spc="37" dirty="0">
                <a:solidFill>
                  <a:srgbClr val="2A137B"/>
                </a:solidFill>
                <a:latin typeface="Arimo"/>
              </a:rPr>
              <a:t>Wondering where to start? Here are some suggestions for beginning the conversation with your teen(s) and tween(s.) </a:t>
            </a:r>
          </a:p>
          <a:p>
            <a:pPr>
              <a:lnSpc>
                <a:spcPts val="3500"/>
              </a:lnSpc>
            </a:pPr>
            <a:endParaRPr lang="en-US" sz="2500" spc="37" dirty="0">
              <a:solidFill>
                <a:srgbClr val="2A137B"/>
              </a:solidFill>
              <a:latin typeface="Arimo"/>
            </a:endParaRPr>
          </a:p>
          <a:p>
            <a:pPr>
              <a:lnSpc>
                <a:spcPts val="3500"/>
              </a:lnSpc>
            </a:pPr>
            <a:r>
              <a:rPr lang="en-US" sz="2500" spc="37" dirty="0">
                <a:solidFill>
                  <a:srgbClr val="2A137B"/>
                </a:solidFill>
                <a:latin typeface="Arimo"/>
              </a:rPr>
              <a:t>Not comfortable with the topic or feel you don’t know enough about the issue? Check out our resources to learn more about healthy relationships and dating abuse.</a:t>
            </a:r>
          </a:p>
          <a:p>
            <a:pPr>
              <a:lnSpc>
                <a:spcPts val="3500"/>
              </a:lnSpc>
            </a:pPr>
            <a:endParaRPr lang="en-US" sz="2500" spc="37" dirty="0">
              <a:solidFill>
                <a:srgbClr val="2A137B"/>
              </a:solidFill>
              <a:latin typeface="Arimo"/>
            </a:endParaRPr>
          </a:p>
          <a:p>
            <a:pPr>
              <a:lnSpc>
                <a:spcPts val="3500"/>
              </a:lnSpc>
            </a:pPr>
            <a:r>
              <a:rPr lang="en-US" sz="2500" spc="37" dirty="0">
                <a:solidFill>
                  <a:srgbClr val="2A137B"/>
                </a:solidFill>
                <a:latin typeface="Arimo"/>
              </a:rPr>
              <a:t>If you aren’t comfortable using the proposed language consider adapting these prompts to reflect how you already talk with your child(ren.)</a:t>
            </a:r>
          </a:p>
        </p:txBody>
      </p:sp>
      <p:sp>
        <p:nvSpPr>
          <p:cNvPr id="9" name="TextBox 9"/>
          <p:cNvSpPr txBox="1"/>
          <p:nvPr/>
        </p:nvSpPr>
        <p:spPr>
          <a:xfrm>
            <a:off x="1542198" y="1154643"/>
            <a:ext cx="15203603" cy="1781081"/>
          </a:xfrm>
          <a:prstGeom prst="rect">
            <a:avLst/>
          </a:prstGeom>
        </p:spPr>
        <p:txBody>
          <a:bodyPr lIns="0" tIns="0" rIns="0" bIns="0" rtlCol="0" anchor="t">
            <a:spAutoFit/>
          </a:bodyPr>
          <a:lstStyle/>
          <a:p>
            <a:pPr algn="ctr">
              <a:lnSpc>
                <a:spcPts val="6439"/>
              </a:lnSpc>
            </a:pPr>
            <a:r>
              <a:rPr lang="en-US" sz="4599" spc="91">
                <a:solidFill>
                  <a:srgbClr val="2A137B"/>
                </a:solidFill>
                <a:latin typeface="Klima Bold"/>
              </a:rPr>
              <a:t>Conversation Starters </a:t>
            </a:r>
          </a:p>
          <a:p>
            <a:pPr marL="0" lvl="0" indent="0" algn="ctr">
              <a:lnSpc>
                <a:spcPts val="6439"/>
              </a:lnSpc>
              <a:spcBef>
                <a:spcPct val="0"/>
              </a:spcBef>
            </a:pPr>
            <a:r>
              <a:rPr lang="en-US" sz="4599" spc="91">
                <a:solidFill>
                  <a:srgbClr val="2A137B"/>
                </a:solidFill>
                <a:latin typeface="Klima"/>
              </a:rPr>
              <a:t>Tips for getting started: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7582" r="4112" b="116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28700" y="2824550"/>
            <a:ext cx="16230600" cy="4523599"/>
          </a:xfrm>
          <a:prstGeom prst="rect">
            <a:avLst/>
          </a:prstGeom>
        </p:spPr>
        <p:txBody>
          <a:bodyPr lIns="0" tIns="0" rIns="0" bIns="0" rtlCol="0" anchor="t">
            <a:spAutoFit/>
          </a:bodyPr>
          <a:lstStyle/>
          <a:p>
            <a:pPr marL="604519" lvl="1" indent="-302260">
              <a:lnSpc>
                <a:spcPts val="3919"/>
              </a:lnSpc>
              <a:buFont typeface="Arial"/>
              <a:buChar char="•"/>
            </a:pPr>
            <a:r>
              <a:rPr lang="en-US" sz="2799" spc="41">
                <a:solidFill>
                  <a:srgbClr val="2A137B"/>
                </a:solidFill>
                <a:latin typeface="Klima"/>
              </a:rPr>
              <a:t>Are they hanging out with their friends without their partner?</a:t>
            </a:r>
          </a:p>
          <a:p>
            <a:pPr marL="604519" lvl="1" indent="-302260">
              <a:lnSpc>
                <a:spcPts val="3919"/>
              </a:lnSpc>
              <a:buFont typeface="Arial"/>
              <a:buChar char="•"/>
            </a:pPr>
            <a:r>
              <a:rPr lang="en-US" sz="2799" spc="41">
                <a:solidFill>
                  <a:srgbClr val="2A137B"/>
                </a:solidFill>
                <a:latin typeface="Arimo"/>
              </a:rPr>
              <a:t>Are they able to play sports or be a part of activities and hobbies they enjoy freely?</a:t>
            </a:r>
          </a:p>
          <a:p>
            <a:pPr marL="604519" lvl="1" indent="-302260">
              <a:lnSpc>
                <a:spcPts val="3919"/>
              </a:lnSpc>
              <a:buFont typeface="Arial"/>
              <a:buChar char="•"/>
            </a:pPr>
            <a:r>
              <a:rPr lang="en-US" sz="2799" spc="41">
                <a:solidFill>
                  <a:srgbClr val="2A137B"/>
                </a:solidFill>
                <a:latin typeface="Arimo"/>
              </a:rPr>
              <a:t>Are they able to have privacy on their devices- do they share passwords to email, social media accounts or phone? </a:t>
            </a:r>
          </a:p>
          <a:p>
            <a:pPr marL="604519" lvl="1" indent="-302260">
              <a:lnSpc>
                <a:spcPts val="3919"/>
              </a:lnSpc>
              <a:buFont typeface="Arial"/>
              <a:buChar char="•"/>
            </a:pPr>
            <a:r>
              <a:rPr lang="en-US" sz="2799" spc="41">
                <a:solidFill>
                  <a:srgbClr val="2A137B"/>
                </a:solidFill>
                <a:latin typeface="Arimo"/>
              </a:rPr>
              <a:t>Do they appear to be their authentic selves (fully themselves) when they are with their dating partner?</a:t>
            </a:r>
          </a:p>
          <a:p>
            <a:pPr marL="604519" lvl="1" indent="-302260">
              <a:lnSpc>
                <a:spcPts val="3919"/>
              </a:lnSpc>
              <a:buFont typeface="Arial"/>
              <a:buChar char="•"/>
            </a:pPr>
            <a:r>
              <a:rPr lang="en-US" sz="2799" spc="41">
                <a:solidFill>
                  <a:srgbClr val="2A137B"/>
                </a:solidFill>
                <a:latin typeface="Arimo"/>
              </a:rPr>
              <a:t>Are they communicating well together? Is there a minimal amount of drama?</a:t>
            </a:r>
          </a:p>
          <a:p>
            <a:pPr marL="604519" lvl="1" indent="-302260">
              <a:lnSpc>
                <a:spcPts val="3919"/>
              </a:lnSpc>
              <a:buFont typeface="Arial"/>
              <a:buChar char="•"/>
            </a:pPr>
            <a:r>
              <a:rPr lang="en-US" sz="2799" spc="41">
                <a:solidFill>
                  <a:srgbClr val="2A137B"/>
                </a:solidFill>
                <a:latin typeface="Arimo"/>
              </a:rPr>
              <a:t>Do they have shared values? Are they a good match?</a:t>
            </a:r>
          </a:p>
          <a:p>
            <a:pPr marL="604519" lvl="1" indent="-302260" algn="l">
              <a:lnSpc>
                <a:spcPts val="3919"/>
              </a:lnSpc>
              <a:spcBef>
                <a:spcPct val="0"/>
              </a:spcBef>
              <a:buFont typeface="Arial"/>
              <a:buChar char="•"/>
            </a:pPr>
            <a:r>
              <a:rPr lang="en-US" sz="2799" spc="41">
                <a:solidFill>
                  <a:srgbClr val="2A137B"/>
                </a:solidFill>
                <a:latin typeface="Arimo"/>
              </a:rPr>
              <a:t>Do they demonstrate mutual respect for each other with their actions?</a:t>
            </a:r>
          </a:p>
        </p:txBody>
      </p:sp>
      <p:sp>
        <p:nvSpPr>
          <p:cNvPr id="3" name="TextBox 3"/>
          <p:cNvSpPr txBox="1"/>
          <p:nvPr/>
        </p:nvSpPr>
        <p:spPr>
          <a:xfrm>
            <a:off x="1028700" y="194862"/>
            <a:ext cx="16230600" cy="2635704"/>
          </a:xfrm>
          <a:prstGeom prst="rect">
            <a:avLst/>
          </a:prstGeom>
        </p:spPr>
        <p:txBody>
          <a:bodyPr lIns="0" tIns="0" rIns="0" bIns="0" rtlCol="0" anchor="t">
            <a:spAutoFit/>
          </a:bodyPr>
          <a:lstStyle/>
          <a:p>
            <a:pPr algn="ctr">
              <a:lnSpc>
                <a:spcPts val="6020"/>
              </a:lnSpc>
            </a:pPr>
            <a:r>
              <a:rPr lang="en-US" sz="4300" spc="86">
                <a:solidFill>
                  <a:srgbClr val="2A137B"/>
                </a:solidFill>
                <a:latin typeface="Klima Bold"/>
              </a:rPr>
              <a:t>Do a Healthy Relationships Check-in </a:t>
            </a:r>
          </a:p>
          <a:p>
            <a:pPr algn="ctr">
              <a:lnSpc>
                <a:spcPts val="6020"/>
              </a:lnSpc>
            </a:pPr>
            <a:r>
              <a:rPr lang="en-US" sz="4300" spc="86">
                <a:solidFill>
                  <a:srgbClr val="2A137B"/>
                </a:solidFill>
                <a:latin typeface="Klima Bold"/>
              </a:rPr>
              <a:t>Using Green Flags:</a:t>
            </a:r>
          </a:p>
          <a:p>
            <a:pPr marL="0" lvl="0" indent="0" algn="just">
              <a:lnSpc>
                <a:spcPts val="3499"/>
              </a:lnSpc>
              <a:spcBef>
                <a:spcPct val="0"/>
              </a:spcBef>
            </a:pPr>
            <a:r>
              <a:rPr lang="en-US" sz="2499" spc="49">
                <a:solidFill>
                  <a:srgbClr val="2A137B"/>
                </a:solidFill>
                <a:latin typeface="Klima"/>
              </a:rPr>
              <a:t>Parents: You may approach these as prompts/questions you can use with your child(ren) or be aware of them as you observe relationships from a distance.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435724" y="1219187"/>
            <a:ext cx="15416552" cy="866770"/>
          </a:xfrm>
          <a:prstGeom prst="rect">
            <a:avLst/>
          </a:prstGeom>
        </p:spPr>
        <p:txBody>
          <a:bodyPr lIns="0" tIns="0" rIns="0" bIns="0" rtlCol="0" anchor="t">
            <a:spAutoFit/>
          </a:bodyPr>
          <a:lstStyle/>
          <a:p>
            <a:pPr marL="0" lvl="0" indent="0" algn="ctr">
              <a:lnSpc>
                <a:spcPts val="6300"/>
              </a:lnSpc>
              <a:spcBef>
                <a:spcPct val="0"/>
              </a:spcBef>
            </a:pPr>
            <a:r>
              <a:rPr lang="en-US" sz="4500" spc="90">
                <a:solidFill>
                  <a:srgbClr val="2A137B"/>
                </a:solidFill>
                <a:latin typeface="Klima"/>
              </a:rPr>
              <a:t>Promoting "Upstander" or "Ally" Behavior</a:t>
            </a:r>
          </a:p>
        </p:txBody>
      </p:sp>
      <p:sp>
        <p:nvSpPr>
          <p:cNvPr id="9" name="TextBox 9"/>
          <p:cNvSpPr txBox="1"/>
          <p:nvPr/>
        </p:nvSpPr>
        <p:spPr>
          <a:xfrm>
            <a:off x="1325996" y="2282424"/>
            <a:ext cx="15636008" cy="5607852"/>
          </a:xfrm>
          <a:prstGeom prst="rect">
            <a:avLst/>
          </a:prstGeom>
        </p:spPr>
        <p:txBody>
          <a:bodyPr lIns="0" tIns="0" rIns="0" bIns="0" rtlCol="0" anchor="t">
            <a:spAutoFit/>
          </a:bodyPr>
          <a:lstStyle/>
          <a:p>
            <a:pPr>
              <a:lnSpc>
                <a:spcPts val="3919"/>
              </a:lnSpc>
              <a:spcBef>
                <a:spcPct val="0"/>
              </a:spcBef>
            </a:pPr>
            <a:r>
              <a:rPr lang="en-US" sz="2799" spc="55">
                <a:solidFill>
                  <a:srgbClr val="2A137B"/>
                </a:solidFill>
                <a:latin typeface="Klima Bold"/>
              </a:rPr>
              <a:t>To help your teen think about how they might stand up for what’s right think about the following examples:</a:t>
            </a:r>
          </a:p>
          <a:p>
            <a:pPr>
              <a:lnSpc>
                <a:spcPts val="3919"/>
              </a:lnSpc>
              <a:spcBef>
                <a:spcPct val="0"/>
              </a:spcBef>
            </a:pPr>
            <a:endParaRPr lang="en-US" sz="2799" spc="55">
              <a:solidFill>
                <a:srgbClr val="2A137B"/>
              </a:solidFill>
              <a:latin typeface="Klima Bold"/>
            </a:endParaRPr>
          </a:p>
          <a:p>
            <a:pPr>
              <a:lnSpc>
                <a:spcPts val="3919"/>
              </a:lnSpc>
              <a:spcBef>
                <a:spcPct val="0"/>
              </a:spcBef>
            </a:pPr>
            <a:r>
              <a:rPr lang="en-US" sz="2799" spc="55">
                <a:solidFill>
                  <a:srgbClr val="2A137B"/>
                </a:solidFill>
                <a:latin typeface="Klima"/>
              </a:rPr>
              <a:t>A good friend of your child says that he wants to break up with his girlfriend and he’s going to have another friend do it for him.</a:t>
            </a:r>
          </a:p>
          <a:p>
            <a:pPr>
              <a:lnSpc>
                <a:spcPts val="3919"/>
              </a:lnSpc>
              <a:spcBef>
                <a:spcPct val="0"/>
              </a:spcBef>
            </a:pPr>
            <a:endParaRPr lang="en-US" sz="2799" spc="55">
              <a:solidFill>
                <a:srgbClr val="2A137B"/>
              </a:solidFill>
              <a:latin typeface="Klima"/>
            </a:endParaRPr>
          </a:p>
          <a:p>
            <a:pPr>
              <a:lnSpc>
                <a:spcPts val="3919"/>
              </a:lnSpc>
              <a:spcBef>
                <a:spcPct val="0"/>
              </a:spcBef>
            </a:pPr>
            <a:r>
              <a:rPr lang="en-US" sz="2799" spc="55">
                <a:solidFill>
                  <a:srgbClr val="2A137B"/>
                </a:solidFill>
                <a:latin typeface="Klima"/>
              </a:rPr>
              <a:t>A class mate of your child is telling people that she’s the boss of her boyfriend and that’s the way it should be.</a:t>
            </a:r>
          </a:p>
          <a:p>
            <a:pPr>
              <a:lnSpc>
                <a:spcPts val="3919"/>
              </a:lnSpc>
              <a:spcBef>
                <a:spcPct val="0"/>
              </a:spcBef>
            </a:pPr>
            <a:endParaRPr lang="en-US" sz="2799" spc="55">
              <a:solidFill>
                <a:srgbClr val="2A137B"/>
              </a:solidFill>
              <a:latin typeface="Klima"/>
            </a:endParaRPr>
          </a:p>
          <a:p>
            <a:pPr algn="l">
              <a:lnSpc>
                <a:spcPts val="3919"/>
              </a:lnSpc>
              <a:spcBef>
                <a:spcPct val="0"/>
              </a:spcBef>
            </a:pPr>
            <a:r>
              <a:rPr lang="en-US" sz="2799" spc="55">
                <a:solidFill>
                  <a:srgbClr val="2A137B"/>
                </a:solidFill>
                <a:latin typeface="Klima"/>
              </a:rPr>
              <a:t>A friend of your child is asking them to help spy on their ex to see if they are dating someone else.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86000"/>
          </a:blip>
          <a:srcRect t="3560" r="4254" b="15754"/>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337216" y="2233189"/>
            <a:ext cx="15613568" cy="6452198"/>
          </a:xfrm>
          <a:prstGeom prst="rect">
            <a:avLst/>
          </a:prstGeom>
        </p:spPr>
        <p:txBody>
          <a:bodyPr lIns="0" tIns="0" rIns="0" bIns="0" rtlCol="0" anchor="t">
            <a:spAutoFit/>
          </a:bodyPr>
          <a:lstStyle/>
          <a:p>
            <a:pPr>
              <a:lnSpc>
                <a:spcPts val="5040"/>
              </a:lnSpc>
            </a:pPr>
            <a:endParaRPr/>
          </a:p>
          <a:p>
            <a:pPr marL="777240" lvl="1" indent="-388620">
              <a:lnSpc>
                <a:spcPts val="5040"/>
              </a:lnSpc>
              <a:buFont typeface="Arial"/>
              <a:buChar char="•"/>
            </a:pPr>
            <a:r>
              <a:rPr lang="en-US" sz="3600" spc="54">
                <a:solidFill>
                  <a:srgbClr val="2A137B"/>
                </a:solidFill>
                <a:latin typeface="Arimo"/>
              </a:rPr>
              <a:t>Don’t just jump in to the “heavy” stuff. If you’re not used to these kinds of talks start off light. Come from a place of genuine curiosity. “What’s School like these days?” “Has COVID changed the way you get to interact with your friends?” “What subject in school are you liking the best?”</a:t>
            </a:r>
          </a:p>
          <a:p>
            <a:pPr marL="777240" lvl="1" indent="-388620">
              <a:lnSpc>
                <a:spcPts val="5040"/>
              </a:lnSpc>
              <a:buFont typeface="Arial"/>
              <a:buChar char="•"/>
            </a:pPr>
            <a:r>
              <a:rPr lang="en-US" sz="3600" spc="54">
                <a:solidFill>
                  <a:srgbClr val="2A137B"/>
                </a:solidFill>
                <a:latin typeface="Arimo"/>
              </a:rPr>
              <a:t>How do you choose a friend? (boyfriend/girlfriend?) </a:t>
            </a:r>
          </a:p>
          <a:p>
            <a:pPr marL="777240" lvl="1" indent="-388620">
              <a:lnSpc>
                <a:spcPts val="5040"/>
              </a:lnSpc>
              <a:buFont typeface="Arial"/>
              <a:buChar char="•"/>
            </a:pPr>
            <a:r>
              <a:rPr lang="en-US" sz="3600" spc="54">
                <a:solidFill>
                  <a:srgbClr val="2A137B"/>
                </a:solidFill>
                <a:latin typeface="Arimo"/>
              </a:rPr>
              <a:t>How do you know you can trust someone? </a:t>
            </a:r>
          </a:p>
          <a:p>
            <a:pPr marL="777240" lvl="1" indent="-388620">
              <a:lnSpc>
                <a:spcPts val="5040"/>
              </a:lnSpc>
              <a:buFont typeface="Arial"/>
              <a:buChar char="•"/>
            </a:pPr>
            <a:r>
              <a:rPr lang="en-US" sz="3600" spc="54">
                <a:solidFill>
                  <a:srgbClr val="2A137B"/>
                </a:solidFill>
                <a:latin typeface="Arimo"/>
              </a:rPr>
              <a:t>Do you think people in relationships should be equal? </a:t>
            </a:r>
          </a:p>
          <a:p>
            <a:pPr marL="777240" lvl="1" indent="-388620">
              <a:lnSpc>
                <a:spcPts val="5040"/>
              </a:lnSpc>
              <a:buFont typeface="Arial"/>
              <a:buChar char="•"/>
            </a:pPr>
            <a:r>
              <a:rPr lang="en-US" sz="3600" spc="54">
                <a:solidFill>
                  <a:srgbClr val="2A137B"/>
                </a:solidFill>
                <a:latin typeface="Arimo"/>
              </a:rPr>
              <a:t>What is the meanest thing someone could do to you?</a:t>
            </a:r>
          </a:p>
        </p:txBody>
      </p:sp>
      <p:sp>
        <p:nvSpPr>
          <p:cNvPr id="9" name="TextBox 9"/>
          <p:cNvSpPr txBox="1"/>
          <p:nvPr/>
        </p:nvSpPr>
        <p:spPr>
          <a:xfrm>
            <a:off x="4579144" y="991977"/>
            <a:ext cx="9129713" cy="1740703"/>
          </a:xfrm>
          <a:prstGeom prst="rect">
            <a:avLst/>
          </a:prstGeom>
        </p:spPr>
        <p:txBody>
          <a:bodyPr lIns="0" tIns="0" rIns="0" bIns="0" rtlCol="0" anchor="t">
            <a:spAutoFit/>
          </a:bodyPr>
          <a:lstStyle/>
          <a:p>
            <a:pPr algn="ctr">
              <a:lnSpc>
                <a:spcPts val="6300"/>
              </a:lnSpc>
            </a:pPr>
            <a:r>
              <a:rPr lang="en-US" sz="4500" spc="90">
                <a:solidFill>
                  <a:srgbClr val="2A137B"/>
                </a:solidFill>
                <a:latin typeface="Klima Bold"/>
              </a:rPr>
              <a:t>Conversation Starters </a:t>
            </a:r>
          </a:p>
          <a:p>
            <a:pPr marL="0" lvl="0" indent="0" algn="ctr">
              <a:lnSpc>
                <a:spcPts val="6300"/>
              </a:lnSpc>
              <a:spcBef>
                <a:spcPct val="0"/>
              </a:spcBef>
            </a:pPr>
            <a:r>
              <a:rPr lang="en-US" sz="4500" spc="90">
                <a:solidFill>
                  <a:srgbClr val="2A137B"/>
                </a:solidFill>
                <a:latin typeface="Klima"/>
              </a:rPr>
              <a:t>Tips for getting started: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sp>
        <p:nvSpPr>
          <p:cNvPr id="6" name="TextBox 6"/>
          <p:cNvSpPr txBox="1"/>
          <p:nvPr/>
        </p:nvSpPr>
        <p:spPr>
          <a:xfrm>
            <a:off x="1396271" y="3281568"/>
            <a:ext cx="15495459" cy="5172046"/>
          </a:xfrm>
          <a:prstGeom prst="rect">
            <a:avLst/>
          </a:prstGeom>
        </p:spPr>
        <p:txBody>
          <a:bodyPr lIns="0" tIns="0" rIns="0" bIns="0" rtlCol="0" anchor="t">
            <a:spAutoFit/>
          </a:bodyPr>
          <a:lstStyle/>
          <a:p>
            <a:pPr marL="777240" lvl="1" indent="-388620">
              <a:lnSpc>
                <a:spcPts val="5040"/>
              </a:lnSpc>
              <a:buFont typeface="Arial"/>
              <a:buChar char="•"/>
            </a:pPr>
            <a:r>
              <a:rPr lang="en-US" sz="3600" spc="54">
                <a:solidFill>
                  <a:srgbClr val="2A137B"/>
                </a:solidFill>
                <a:latin typeface="Klima"/>
              </a:rPr>
              <a:t>Stay calm and be a good listener. You asked the question. If you react too strongly your child may not confide in you again.</a:t>
            </a:r>
          </a:p>
          <a:p>
            <a:pPr marL="777240" lvl="1" indent="-388620">
              <a:lnSpc>
                <a:spcPts val="5040"/>
              </a:lnSpc>
              <a:buFont typeface="Arial"/>
              <a:buChar char="•"/>
            </a:pPr>
            <a:r>
              <a:rPr lang="en-US" sz="3600" spc="54">
                <a:solidFill>
                  <a:srgbClr val="2A137B"/>
                </a:solidFill>
                <a:latin typeface="Arimo"/>
              </a:rPr>
              <a:t>Answer questions honestly and let them know they can trust you. Relate what you are talking about to real life experiences, current events or movies. (Watch movies or tv or listen to music and use that as a “jumping off” point.) </a:t>
            </a:r>
          </a:p>
          <a:p>
            <a:pPr marL="777240" lvl="1" indent="-388620">
              <a:lnSpc>
                <a:spcPts val="5040"/>
              </a:lnSpc>
              <a:buFont typeface="Arial"/>
              <a:buChar char="•"/>
            </a:pPr>
            <a:r>
              <a:rPr lang="en-US" sz="3600" spc="54">
                <a:solidFill>
                  <a:srgbClr val="2A137B"/>
                </a:solidFill>
                <a:latin typeface="Arimo"/>
              </a:rPr>
              <a:t>Have conversations while walking, driving or cooking together- it might seem more natural and make them feel less “on the spot.”</a:t>
            </a:r>
          </a:p>
        </p:txBody>
      </p:sp>
      <p:sp>
        <p:nvSpPr>
          <p:cNvPr id="7" name="TextBox 7"/>
          <p:cNvSpPr txBox="1"/>
          <p:nvPr/>
        </p:nvSpPr>
        <p:spPr>
          <a:xfrm>
            <a:off x="4579144" y="1238237"/>
            <a:ext cx="9129713" cy="1740703"/>
          </a:xfrm>
          <a:prstGeom prst="rect">
            <a:avLst/>
          </a:prstGeom>
        </p:spPr>
        <p:txBody>
          <a:bodyPr lIns="0" tIns="0" rIns="0" bIns="0" rtlCol="0" anchor="t">
            <a:spAutoFit/>
          </a:bodyPr>
          <a:lstStyle/>
          <a:p>
            <a:pPr algn="ctr">
              <a:lnSpc>
                <a:spcPts val="6300"/>
              </a:lnSpc>
            </a:pPr>
            <a:r>
              <a:rPr lang="en-US" sz="4500" spc="90">
                <a:solidFill>
                  <a:srgbClr val="2A137B"/>
                </a:solidFill>
                <a:latin typeface="Klima Bold"/>
              </a:rPr>
              <a:t>Conversation Starters </a:t>
            </a:r>
          </a:p>
          <a:p>
            <a:pPr marL="0" lvl="0" indent="0" algn="ctr">
              <a:lnSpc>
                <a:spcPts val="6300"/>
              </a:lnSpc>
              <a:spcBef>
                <a:spcPct val="0"/>
              </a:spcBef>
            </a:pPr>
            <a:r>
              <a:rPr lang="en-US" sz="4500" spc="90">
                <a:solidFill>
                  <a:srgbClr val="2A137B"/>
                </a:solidFill>
                <a:latin typeface="Klima"/>
              </a:rPr>
              <a:t>Tips for getting started: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369600" y="3082558"/>
            <a:ext cx="15631096" cy="5486831"/>
          </a:xfrm>
          <a:prstGeom prst="rect">
            <a:avLst/>
          </a:prstGeom>
        </p:spPr>
        <p:txBody>
          <a:bodyPr lIns="0" tIns="0" rIns="0" bIns="0" rtlCol="0" anchor="t">
            <a:spAutoFit/>
          </a:bodyPr>
          <a:lstStyle/>
          <a:p>
            <a:pPr marL="734061" lvl="1" indent="-367031">
              <a:lnSpc>
                <a:spcPts val="4760"/>
              </a:lnSpc>
              <a:buFont typeface="Arial"/>
              <a:buChar char="•"/>
            </a:pPr>
            <a:r>
              <a:rPr lang="en-US" sz="3400" spc="51">
                <a:solidFill>
                  <a:srgbClr val="2A137B"/>
                </a:solidFill>
                <a:latin typeface="Klima"/>
              </a:rPr>
              <a:t>What do you think makes a relationship healthy? </a:t>
            </a:r>
          </a:p>
          <a:p>
            <a:pPr marL="734061" lvl="1" indent="-367031">
              <a:lnSpc>
                <a:spcPts val="4760"/>
              </a:lnSpc>
              <a:buFont typeface="Arial"/>
              <a:buChar char="•"/>
            </a:pPr>
            <a:r>
              <a:rPr lang="en-US" sz="3400" spc="51">
                <a:solidFill>
                  <a:srgbClr val="2A137B"/>
                </a:solidFill>
                <a:latin typeface="Arimo"/>
              </a:rPr>
              <a:t>What makes a relationship good or bad? </a:t>
            </a:r>
          </a:p>
          <a:p>
            <a:pPr marL="734061" lvl="1" indent="-367031">
              <a:lnSpc>
                <a:spcPts val="4760"/>
              </a:lnSpc>
              <a:buFont typeface="Arial"/>
              <a:buChar char="•"/>
            </a:pPr>
            <a:r>
              <a:rPr lang="en-US" sz="3400" spc="51">
                <a:solidFill>
                  <a:srgbClr val="2A137B"/>
                </a:solidFill>
                <a:latin typeface="Arimo"/>
              </a:rPr>
              <a:t>What do you think healthy relationships look like, feel like, and sound like?</a:t>
            </a:r>
          </a:p>
          <a:p>
            <a:pPr marL="734061" lvl="1" indent="-367031">
              <a:lnSpc>
                <a:spcPts val="4760"/>
              </a:lnSpc>
              <a:buFont typeface="Arial"/>
              <a:buChar char="•"/>
            </a:pPr>
            <a:r>
              <a:rPr lang="en-US" sz="3400" spc="51">
                <a:solidFill>
                  <a:srgbClr val="2A137B"/>
                </a:solidFill>
                <a:latin typeface="Arimo"/>
              </a:rPr>
              <a:t>Can you point to a relationship you know of that you consider “healthy?”</a:t>
            </a:r>
          </a:p>
          <a:p>
            <a:pPr marL="734061" lvl="1" indent="-367031">
              <a:lnSpc>
                <a:spcPts val="4760"/>
              </a:lnSpc>
              <a:buFont typeface="Arial"/>
              <a:buChar char="•"/>
            </a:pPr>
            <a:r>
              <a:rPr lang="en-US" sz="3400" spc="51">
                <a:solidFill>
                  <a:srgbClr val="2A137B"/>
                </a:solidFill>
                <a:latin typeface="Klima"/>
              </a:rPr>
              <a:t>How do you know when you’re being respected by your dating partner or the person who is flirting with you? </a:t>
            </a:r>
          </a:p>
          <a:p>
            <a:pPr marL="734061" lvl="1" indent="-367031">
              <a:lnSpc>
                <a:spcPts val="4760"/>
              </a:lnSpc>
              <a:buFont typeface="Arial"/>
              <a:buChar char="•"/>
            </a:pPr>
            <a:r>
              <a:rPr lang="en-US" sz="3400" spc="51">
                <a:solidFill>
                  <a:srgbClr val="2A137B"/>
                </a:solidFill>
                <a:latin typeface="Klima"/>
              </a:rPr>
              <a:t>How do you know when you’re being respectful to your dating partner or the person with whom you’re flirting?</a:t>
            </a:r>
          </a:p>
        </p:txBody>
      </p:sp>
      <p:sp>
        <p:nvSpPr>
          <p:cNvPr id="9" name="TextBox 9"/>
          <p:cNvSpPr txBox="1"/>
          <p:nvPr/>
        </p:nvSpPr>
        <p:spPr>
          <a:xfrm>
            <a:off x="4579144" y="1038211"/>
            <a:ext cx="9129713" cy="1784169"/>
          </a:xfrm>
          <a:prstGeom prst="rect">
            <a:avLst/>
          </a:prstGeom>
        </p:spPr>
        <p:txBody>
          <a:bodyPr lIns="0" tIns="0" rIns="0" bIns="0" rtlCol="0" anchor="t">
            <a:spAutoFit/>
          </a:bodyPr>
          <a:lstStyle/>
          <a:p>
            <a:pPr algn="ctr">
              <a:lnSpc>
                <a:spcPts val="6413"/>
              </a:lnSpc>
            </a:pPr>
            <a:r>
              <a:rPr lang="en-US" sz="4580" spc="91">
                <a:solidFill>
                  <a:srgbClr val="2A137B"/>
                </a:solidFill>
                <a:latin typeface="Klima Bold"/>
              </a:rPr>
              <a:t>Conversation Starters </a:t>
            </a:r>
          </a:p>
          <a:p>
            <a:pPr marL="0" lvl="0" indent="0" algn="ctr">
              <a:lnSpc>
                <a:spcPts val="6413"/>
              </a:lnSpc>
              <a:spcBef>
                <a:spcPct val="0"/>
              </a:spcBef>
            </a:pPr>
            <a:r>
              <a:rPr lang="en-US" sz="4580" spc="91">
                <a:solidFill>
                  <a:srgbClr val="2A137B"/>
                </a:solidFill>
                <a:latin typeface="Klima"/>
              </a:rPr>
              <a:t>Healthy Relationships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7582" r="4112" b="116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44652" y="1672457"/>
            <a:ext cx="12133809" cy="6300365"/>
          </a:xfrm>
          <a:prstGeom prst="rect">
            <a:avLst/>
          </a:prstGeom>
        </p:spPr>
        <p:txBody>
          <a:bodyPr lIns="0" tIns="0" rIns="0" bIns="0" rtlCol="0" anchor="t">
            <a:spAutoFit/>
          </a:bodyPr>
          <a:lstStyle/>
          <a:p>
            <a:pPr marL="690877" lvl="1" indent="-345439">
              <a:lnSpc>
                <a:spcPts val="4479"/>
              </a:lnSpc>
              <a:buFont typeface="Arial"/>
              <a:buChar char="•"/>
            </a:pPr>
            <a:r>
              <a:rPr lang="en-US" sz="3199" spc="47">
                <a:solidFill>
                  <a:srgbClr val="2A137B"/>
                </a:solidFill>
                <a:latin typeface="Klima"/>
              </a:rPr>
              <a:t>Healthy relationships have respect, safety, support, fairness and equality, acceptance, honesty, trust and open communication. Have some examples of each of these to expand on. For example, you might talk about having the ability to compromise and what that looks like.</a:t>
            </a:r>
          </a:p>
          <a:p>
            <a:pPr marL="690877" lvl="1" indent="-345439">
              <a:lnSpc>
                <a:spcPts val="4479"/>
              </a:lnSpc>
              <a:buFont typeface="Arial"/>
              <a:buChar char="•"/>
            </a:pPr>
            <a:r>
              <a:rPr lang="en-US" sz="3199" spc="47">
                <a:solidFill>
                  <a:srgbClr val="2A137B"/>
                </a:solidFill>
                <a:latin typeface="Arimo"/>
              </a:rPr>
              <a:t>Healthy relationships are fun to be in. </a:t>
            </a:r>
          </a:p>
          <a:p>
            <a:pPr marL="690877" lvl="1" indent="-345439">
              <a:lnSpc>
                <a:spcPts val="4479"/>
              </a:lnSpc>
              <a:buFont typeface="Arial"/>
              <a:buChar char="•"/>
            </a:pPr>
            <a:r>
              <a:rPr lang="en-US" sz="3199" spc="47">
                <a:solidFill>
                  <a:srgbClr val="2A137B"/>
                </a:solidFill>
                <a:latin typeface="Arimo"/>
              </a:rPr>
              <a:t>You can be yourself in a healthy relationship. </a:t>
            </a:r>
          </a:p>
          <a:p>
            <a:pPr marL="690877" lvl="1" indent="-345439">
              <a:lnSpc>
                <a:spcPts val="4479"/>
              </a:lnSpc>
              <a:buFont typeface="Arial"/>
              <a:buChar char="•"/>
            </a:pPr>
            <a:r>
              <a:rPr lang="en-US" sz="3199" spc="47">
                <a:solidFill>
                  <a:srgbClr val="2A137B"/>
                </a:solidFill>
                <a:latin typeface="Arimo"/>
              </a:rPr>
              <a:t>Encourage emotional awareness. Teach your child how to express their feelings appropriately. Remind them that all feelings are valid. It’s how we act on those feelings that’s important.</a:t>
            </a:r>
          </a:p>
        </p:txBody>
      </p:sp>
      <p:sp>
        <p:nvSpPr>
          <p:cNvPr id="3" name="TextBox 3"/>
          <p:cNvSpPr txBox="1"/>
          <p:nvPr/>
        </p:nvSpPr>
        <p:spPr>
          <a:xfrm>
            <a:off x="4289822" y="11929"/>
            <a:ext cx="9708356" cy="1540706"/>
          </a:xfrm>
          <a:prstGeom prst="rect">
            <a:avLst/>
          </a:prstGeom>
        </p:spPr>
        <p:txBody>
          <a:bodyPr lIns="0" tIns="0" rIns="0" bIns="0" rtlCol="0" anchor="t">
            <a:spAutoFit/>
          </a:bodyPr>
          <a:lstStyle/>
          <a:p>
            <a:pPr algn="ctr">
              <a:lnSpc>
                <a:spcPts val="5826"/>
              </a:lnSpc>
            </a:pPr>
            <a:r>
              <a:rPr lang="en-US" sz="4161" spc="83">
                <a:solidFill>
                  <a:srgbClr val="2A137B"/>
                </a:solidFill>
                <a:latin typeface="Klima Bold"/>
              </a:rPr>
              <a:t>Actions and Talking Points </a:t>
            </a:r>
          </a:p>
          <a:p>
            <a:pPr marL="0" lvl="0" indent="0" algn="ctr">
              <a:lnSpc>
                <a:spcPts val="5221"/>
              </a:lnSpc>
              <a:spcBef>
                <a:spcPct val="0"/>
              </a:spcBef>
            </a:pPr>
            <a:r>
              <a:rPr lang="en-US" sz="3729" spc="74">
                <a:solidFill>
                  <a:srgbClr val="2A137B"/>
                </a:solidFill>
                <a:latin typeface="Klima"/>
              </a:rPr>
              <a:t>Healthy Relationships</a:t>
            </a:r>
          </a:p>
        </p:txBody>
      </p:sp>
      <p:grpSp>
        <p:nvGrpSpPr>
          <p:cNvPr id="4" name="Group 4"/>
          <p:cNvGrpSpPr>
            <a:grpSpLocks noChangeAspect="1"/>
          </p:cNvGrpSpPr>
          <p:nvPr/>
        </p:nvGrpSpPr>
        <p:grpSpPr>
          <a:xfrm>
            <a:off x="13162509" y="1709029"/>
            <a:ext cx="4704775" cy="6263792"/>
            <a:chOff x="0" y="0"/>
            <a:chExt cx="3663950" cy="4878070"/>
          </a:xfrm>
        </p:grpSpPr>
        <p:sp>
          <p:nvSpPr>
            <p:cNvPr id="5" name="Freeform 5"/>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15499" t="659" r="-85082" b="-659"/>
              </a:stretch>
            </a:blipFill>
          </p:spPr>
        </p:sp>
        <p:sp>
          <p:nvSpPr>
            <p:cNvPr id="6" name="Freeform 6"/>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382772" y="3751183"/>
            <a:ext cx="15604753" cy="2611740"/>
          </a:xfrm>
          <a:prstGeom prst="rect">
            <a:avLst/>
          </a:prstGeom>
        </p:spPr>
        <p:txBody>
          <a:bodyPr lIns="0" tIns="0" rIns="0" bIns="0" rtlCol="0" anchor="t">
            <a:spAutoFit/>
          </a:bodyPr>
          <a:lstStyle/>
          <a:p>
            <a:pPr marL="777240" lvl="1" indent="-388620">
              <a:lnSpc>
                <a:spcPts val="5040"/>
              </a:lnSpc>
              <a:buFont typeface="Arial"/>
              <a:buChar char="•"/>
            </a:pPr>
            <a:r>
              <a:rPr lang="en-US" sz="3600" spc="53">
                <a:solidFill>
                  <a:srgbClr val="2A137B"/>
                </a:solidFill>
                <a:latin typeface="Klima"/>
              </a:rPr>
              <a:t>What are you and your friends calling dating these days? </a:t>
            </a:r>
          </a:p>
          <a:p>
            <a:pPr marL="777240" lvl="1" indent="-388620">
              <a:lnSpc>
                <a:spcPts val="5040"/>
              </a:lnSpc>
              <a:buFont typeface="Arial"/>
              <a:buChar char="•"/>
            </a:pPr>
            <a:r>
              <a:rPr lang="en-US" sz="3600" spc="53">
                <a:solidFill>
                  <a:srgbClr val="2A137B"/>
                </a:solidFill>
                <a:latin typeface="Arimo"/>
              </a:rPr>
              <a:t>What does dating look like these days?</a:t>
            </a:r>
          </a:p>
          <a:p>
            <a:pPr marL="777240" lvl="1" indent="-388620">
              <a:lnSpc>
                <a:spcPts val="5040"/>
              </a:lnSpc>
              <a:buFont typeface="Arial"/>
              <a:buChar char="•"/>
            </a:pPr>
            <a:r>
              <a:rPr lang="en-US" sz="3600" spc="53">
                <a:solidFill>
                  <a:srgbClr val="2A137B"/>
                </a:solidFill>
                <a:latin typeface="Arimo"/>
              </a:rPr>
              <a:t>Do different terms for dating mean different things? Do they mean different levels of commitment? </a:t>
            </a:r>
          </a:p>
        </p:txBody>
      </p:sp>
      <p:sp>
        <p:nvSpPr>
          <p:cNvPr id="9" name="TextBox 9"/>
          <p:cNvSpPr txBox="1"/>
          <p:nvPr/>
        </p:nvSpPr>
        <p:spPr>
          <a:xfrm>
            <a:off x="6099333" y="1019160"/>
            <a:ext cx="6089334" cy="1620082"/>
          </a:xfrm>
          <a:prstGeom prst="rect">
            <a:avLst/>
          </a:prstGeom>
        </p:spPr>
        <p:txBody>
          <a:bodyPr lIns="0" tIns="0" rIns="0" bIns="0" rtlCol="0" anchor="t">
            <a:spAutoFit/>
          </a:bodyPr>
          <a:lstStyle/>
          <a:p>
            <a:pPr algn="ctr">
              <a:lnSpc>
                <a:spcPts val="6131"/>
              </a:lnSpc>
            </a:pPr>
            <a:r>
              <a:rPr lang="en-US" sz="4379" spc="87">
                <a:solidFill>
                  <a:srgbClr val="2A137B"/>
                </a:solidFill>
                <a:latin typeface="Klima Bold"/>
              </a:rPr>
              <a:t>Conversation Starters</a:t>
            </a:r>
            <a:r>
              <a:rPr lang="en-US" sz="2560" spc="51">
                <a:solidFill>
                  <a:srgbClr val="2A137B"/>
                </a:solidFill>
                <a:latin typeface="Arimo Bold"/>
              </a:rPr>
              <a:t> </a:t>
            </a:r>
          </a:p>
          <a:p>
            <a:pPr marL="0" lvl="0" indent="0" algn="ctr">
              <a:lnSpc>
                <a:spcPts val="5526"/>
              </a:lnSpc>
              <a:spcBef>
                <a:spcPct val="0"/>
              </a:spcBef>
            </a:pPr>
            <a:r>
              <a:rPr lang="en-US" sz="4379" spc="87">
                <a:solidFill>
                  <a:srgbClr val="2A137B"/>
                </a:solidFill>
                <a:latin typeface="Klima"/>
              </a:rPr>
              <a:t>Dating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t="7582" r="4112" b="11612"/>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047360" y="2530398"/>
            <a:ext cx="4211940" cy="5607647"/>
            <a:chOff x="0" y="0"/>
            <a:chExt cx="3663950" cy="4878070"/>
          </a:xfrm>
        </p:grpSpPr>
        <p:sp>
          <p:nvSpPr>
            <p:cNvPr id="3" name="Freeform 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53176" t="659" r="-47405" b="-659"/>
              </a:stretch>
            </a:blipFill>
          </p:spPr>
        </p:sp>
        <p:sp>
          <p:nvSpPr>
            <p:cNvPr id="4" name="Freeform 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21006B"/>
            </a:solidFill>
          </p:spPr>
        </p:sp>
      </p:grpSp>
      <p:sp>
        <p:nvSpPr>
          <p:cNvPr id="5" name="TextBox 5"/>
          <p:cNvSpPr txBox="1"/>
          <p:nvPr/>
        </p:nvSpPr>
        <p:spPr>
          <a:xfrm>
            <a:off x="489460" y="2406573"/>
            <a:ext cx="10807696" cy="5731472"/>
          </a:xfrm>
          <a:prstGeom prst="rect">
            <a:avLst/>
          </a:prstGeom>
        </p:spPr>
        <p:txBody>
          <a:bodyPr lIns="0" tIns="0" rIns="0" bIns="0" rtlCol="0" anchor="t">
            <a:spAutoFit/>
          </a:bodyPr>
          <a:lstStyle/>
          <a:p>
            <a:pPr marL="690881" lvl="1" indent="-345440">
              <a:lnSpc>
                <a:spcPts val="4480"/>
              </a:lnSpc>
              <a:buFont typeface="Arial"/>
              <a:buChar char="•"/>
            </a:pPr>
            <a:r>
              <a:rPr lang="en-US" sz="3200" spc="48">
                <a:solidFill>
                  <a:srgbClr val="2A137B"/>
                </a:solidFill>
                <a:latin typeface="Klima"/>
              </a:rPr>
              <a:t>Explore different gender expectations we have of males and females by asking: </a:t>
            </a:r>
          </a:p>
          <a:p>
            <a:pPr marL="1381761" lvl="2" indent="-460587">
              <a:lnSpc>
                <a:spcPts val="4480"/>
              </a:lnSpc>
              <a:buFont typeface="Arial"/>
              <a:buChar char="⚬"/>
            </a:pPr>
            <a:r>
              <a:rPr lang="en-US" sz="3200" spc="48">
                <a:solidFill>
                  <a:srgbClr val="2A137B"/>
                </a:solidFill>
                <a:latin typeface="Arimo"/>
              </a:rPr>
              <a:t> "Are there certain things that boys want that girls don’t?" And vice versa.</a:t>
            </a:r>
          </a:p>
          <a:p>
            <a:pPr marL="690881" lvl="1" indent="-345440" algn="l">
              <a:lnSpc>
                <a:spcPts val="4480"/>
              </a:lnSpc>
              <a:spcBef>
                <a:spcPct val="0"/>
              </a:spcBef>
              <a:buFont typeface="Arial"/>
              <a:buChar char="•"/>
            </a:pPr>
            <a:r>
              <a:rPr lang="en-US" sz="3200" spc="48">
                <a:solidFill>
                  <a:srgbClr val="2A137B"/>
                </a:solidFill>
                <a:latin typeface="Arimo"/>
              </a:rPr>
              <a:t>Discuss what respecting difference looks like using gender expansive language and references to sexual orientation, without judgement. Take their lead. Normalize different gender identities and sexual orientations. Get comfortable using language like “gay,” “lesbian,” “bi,” and “trans.”  </a:t>
            </a:r>
          </a:p>
        </p:txBody>
      </p:sp>
      <p:sp>
        <p:nvSpPr>
          <p:cNvPr id="6" name="TextBox 6"/>
          <p:cNvSpPr txBox="1"/>
          <p:nvPr/>
        </p:nvSpPr>
        <p:spPr>
          <a:xfrm>
            <a:off x="4000500" y="427734"/>
            <a:ext cx="10287000" cy="1565976"/>
          </a:xfrm>
          <a:prstGeom prst="rect">
            <a:avLst/>
          </a:prstGeom>
        </p:spPr>
        <p:txBody>
          <a:bodyPr lIns="0" tIns="0" rIns="0" bIns="0" rtlCol="0" anchor="t">
            <a:spAutoFit/>
          </a:bodyPr>
          <a:lstStyle/>
          <a:p>
            <a:pPr algn="ctr">
              <a:lnSpc>
                <a:spcPts val="6299"/>
              </a:lnSpc>
            </a:pPr>
            <a:r>
              <a:rPr lang="en-US" sz="4500" spc="89">
                <a:solidFill>
                  <a:srgbClr val="2A137B"/>
                </a:solidFill>
                <a:latin typeface="Klima Bold"/>
              </a:rPr>
              <a:t>Actions and Talking Points:</a:t>
            </a:r>
          </a:p>
          <a:p>
            <a:pPr marL="0" lvl="0" indent="0" algn="ctr">
              <a:lnSpc>
                <a:spcPts val="4900"/>
              </a:lnSpc>
              <a:spcBef>
                <a:spcPct val="0"/>
              </a:spcBef>
            </a:pPr>
            <a:r>
              <a:rPr lang="en-US" sz="3500" spc="70">
                <a:solidFill>
                  <a:srgbClr val="2A137B"/>
                </a:solidFill>
                <a:latin typeface="Klima"/>
              </a:rPr>
              <a:t>Dating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srcRect l="71" t="19315" r="4183"/>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8982144" cy="4554326"/>
          </a:xfrm>
        </p:grpSpPr>
        <p:sp>
          <p:nvSpPr>
            <p:cNvPr id="3" name="Freeform 3"/>
            <p:cNvSpPr/>
            <p:nvPr/>
          </p:nvSpPr>
          <p:spPr>
            <a:xfrm>
              <a:off x="92710" y="106680"/>
              <a:ext cx="8878004" cy="4434947"/>
            </a:xfrm>
            <a:custGeom>
              <a:avLst/>
              <a:gdLst/>
              <a:ahLst/>
              <a:cxnLst/>
              <a:rect l="l" t="t" r="r" b="b"/>
              <a:pathLst>
                <a:path w="8878004" h="4434947">
                  <a:moveTo>
                    <a:pt x="8851334" y="4245716"/>
                  </a:moveTo>
                  <a:cubicBezTo>
                    <a:pt x="8851334" y="4333347"/>
                    <a:pt x="8775134" y="4404466"/>
                    <a:pt x="8693854" y="4404466"/>
                  </a:cubicBezTo>
                  <a:lnTo>
                    <a:pt x="66040" y="4404466"/>
                  </a:lnTo>
                  <a:cubicBezTo>
                    <a:pt x="43180" y="4404466"/>
                    <a:pt x="20320" y="4399386"/>
                    <a:pt x="0" y="4390497"/>
                  </a:cubicBezTo>
                  <a:cubicBezTo>
                    <a:pt x="26670" y="4418436"/>
                    <a:pt x="63500" y="4434947"/>
                    <a:pt x="150712" y="4434947"/>
                  </a:cubicBezTo>
                  <a:lnTo>
                    <a:pt x="8731954" y="4434947"/>
                  </a:lnTo>
                  <a:cubicBezTo>
                    <a:pt x="8811964" y="4434947"/>
                    <a:pt x="8878004" y="4368907"/>
                    <a:pt x="8878004" y="4288897"/>
                  </a:cubicBezTo>
                  <a:lnTo>
                    <a:pt x="8878004" y="95250"/>
                  </a:lnTo>
                  <a:cubicBezTo>
                    <a:pt x="8878004" y="58420"/>
                    <a:pt x="8864034" y="25400"/>
                    <a:pt x="8842444" y="0"/>
                  </a:cubicBezTo>
                  <a:cubicBezTo>
                    <a:pt x="8848794" y="16510"/>
                    <a:pt x="8851334" y="34290"/>
                    <a:pt x="8851334" y="52070"/>
                  </a:cubicBezTo>
                  <a:lnTo>
                    <a:pt x="8851334" y="4245716"/>
                  </a:lnTo>
                  <a:lnTo>
                    <a:pt x="8851334" y="4245716"/>
                  </a:lnTo>
                  <a:close/>
                </a:path>
              </a:pathLst>
            </a:custGeom>
            <a:solidFill>
              <a:srgbClr val="2A137B"/>
            </a:solidFill>
          </p:spPr>
        </p:sp>
        <p:sp>
          <p:nvSpPr>
            <p:cNvPr id="4" name="Freeform 4"/>
            <p:cNvSpPr/>
            <p:nvPr/>
          </p:nvSpPr>
          <p:spPr>
            <a:xfrm>
              <a:off x="12700" y="12700"/>
              <a:ext cx="8917374" cy="4485746"/>
            </a:xfrm>
            <a:custGeom>
              <a:avLst/>
              <a:gdLst/>
              <a:ahLst/>
              <a:cxnLst/>
              <a:rect l="l" t="t" r="r" b="b"/>
              <a:pathLst>
                <a:path w="8917374" h="4485746">
                  <a:moveTo>
                    <a:pt x="146050" y="4485746"/>
                  </a:moveTo>
                  <a:lnTo>
                    <a:pt x="8771324" y="4485746"/>
                  </a:lnTo>
                  <a:cubicBezTo>
                    <a:pt x="8851334" y="4485746"/>
                    <a:pt x="8917374" y="4419707"/>
                    <a:pt x="8917374" y="4339696"/>
                  </a:cubicBezTo>
                  <a:lnTo>
                    <a:pt x="8917374" y="146050"/>
                  </a:lnTo>
                  <a:cubicBezTo>
                    <a:pt x="8917374" y="66040"/>
                    <a:pt x="8851334" y="0"/>
                    <a:pt x="8771324" y="0"/>
                  </a:cubicBezTo>
                  <a:lnTo>
                    <a:pt x="146050" y="0"/>
                  </a:lnTo>
                  <a:cubicBezTo>
                    <a:pt x="66040" y="0"/>
                    <a:pt x="0" y="66040"/>
                    <a:pt x="0" y="146050"/>
                  </a:cubicBezTo>
                  <a:lnTo>
                    <a:pt x="0" y="4339696"/>
                  </a:lnTo>
                  <a:cubicBezTo>
                    <a:pt x="0" y="4420976"/>
                    <a:pt x="66040" y="4485746"/>
                    <a:pt x="146050" y="4485746"/>
                  </a:cubicBezTo>
                  <a:close/>
                </a:path>
              </a:pathLst>
            </a:custGeom>
            <a:solidFill>
              <a:srgbClr val="FFFFFF"/>
            </a:solidFill>
          </p:spPr>
        </p:sp>
        <p:sp>
          <p:nvSpPr>
            <p:cNvPr id="5" name="Freeform 5"/>
            <p:cNvSpPr/>
            <p:nvPr/>
          </p:nvSpPr>
          <p:spPr>
            <a:xfrm>
              <a:off x="0" y="0"/>
              <a:ext cx="8982144" cy="4554327"/>
            </a:xfrm>
            <a:custGeom>
              <a:avLst/>
              <a:gdLst/>
              <a:ahLst/>
              <a:cxnLst/>
              <a:rect l="l" t="t" r="r" b="b"/>
              <a:pathLst>
                <a:path w="8982144" h="4554327">
                  <a:moveTo>
                    <a:pt x="8918644" y="74930"/>
                  </a:moveTo>
                  <a:cubicBezTo>
                    <a:pt x="8890704" y="30480"/>
                    <a:pt x="8841174" y="0"/>
                    <a:pt x="8784024" y="0"/>
                  </a:cubicBezTo>
                  <a:lnTo>
                    <a:pt x="158750" y="0"/>
                  </a:lnTo>
                  <a:cubicBezTo>
                    <a:pt x="71120" y="0"/>
                    <a:pt x="0" y="71120"/>
                    <a:pt x="0" y="158750"/>
                  </a:cubicBezTo>
                  <a:lnTo>
                    <a:pt x="0" y="4352396"/>
                  </a:lnTo>
                  <a:cubicBezTo>
                    <a:pt x="0" y="4404466"/>
                    <a:pt x="25400" y="4450187"/>
                    <a:pt x="63500" y="4479396"/>
                  </a:cubicBezTo>
                  <a:cubicBezTo>
                    <a:pt x="91440" y="4523846"/>
                    <a:pt x="140970" y="4554327"/>
                    <a:pt x="251959" y="4554327"/>
                  </a:cubicBezTo>
                  <a:lnTo>
                    <a:pt x="8823394" y="4554327"/>
                  </a:lnTo>
                  <a:cubicBezTo>
                    <a:pt x="8911024" y="4554327"/>
                    <a:pt x="8982144" y="4483207"/>
                    <a:pt x="8982144" y="4395577"/>
                  </a:cubicBezTo>
                  <a:lnTo>
                    <a:pt x="8982144" y="201930"/>
                  </a:lnTo>
                  <a:cubicBezTo>
                    <a:pt x="8982144" y="149860"/>
                    <a:pt x="8956744" y="104140"/>
                    <a:pt x="8918644" y="74930"/>
                  </a:cubicBezTo>
                  <a:close/>
                  <a:moveTo>
                    <a:pt x="12700" y="4352396"/>
                  </a:moveTo>
                  <a:lnTo>
                    <a:pt x="12700" y="158750"/>
                  </a:lnTo>
                  <a:cubicBezTo>
                    <a:pt x="12700" y="78740"/>
                    <a:pt x="78740" y="12700"/>
                    <a:pt x="158750" y="12700"/>
                  </a:cubicBezTo>
                  <a:lnTo>
                    <a:pt x="8784024" y="12700"/>
                  </a:lnTo>
                  <a:cubicBezTo>
                    <a:pt x="8864034" y="12700"/>
                    <a:pt x="8930074" y="78740"/>
                    <a:pt x="8930074" y="158750"/>
                  </a:cubicBezTo>
                  <a:lnTo>
                    <a:pt x="8930074" y="4352396"/>
                  </a:lnTo>
                  <a:cubicBezTo>
                    <a:pt x="8930074" y="4432407"/>
                    <a:pt x="8864034" y="4498446"/>
                    <a:pt x="8784024" y="4498446"/>
                  </a:cubicBezTo>
                  <a:lnTo>
                    <a:pt x="158750" y="4498446"/>
                  </a:lnTo>
                  <a:cubicBezTo>
                    <a:pt x="78740" y="4498446"/>
                    <a:pt x="12700" y="4433676"/>
                    <a:pt x="12700" y="4352396"/>
                  </a:cubicBezTo>
                  <a:close/>
                  <a:moveTo>
                    <a:pt x="8970714" y="4395576"/>
                  </a:moveTo>
                  <a:cubicBezTo>
                    <a:pt x="8970714" y="4475587"/>
                    <a:pt x="8903404" y="4541626"/>
                    <a:pt x="8823394" y="4541626"/>
                  </a:cubicBezTo>
                  <a:lnTo>
                    <a:pt x="251959" y="4541626"/>
                  </a:lnTo>
                  <a:cubicBezTo>
                    <a:pt x="157480" y="4541626"/>
                    <a:pt x="120650" y="4525116"/>
                    <a:pt x="93980" y="4497176"/>
                  </a:cubicBezTo>
                  <a:cubicBezTo>
                    <a:pt x="114300" y="4506066"/>
                    <a:pt x="135890" y="4511146"/>
                    <a:pt x="160020" y="4511146"/>
                  </a:cubicBezTo>
                  <a:lnTo>
                    <a:pt x="8785294" y="4511146"/>
                  </a:lnTo>
                  <a:cubicBezTo>
                    <a:pt x="8872924" y="4511146"/>
                    <a:pt x="8944044" y="4440026"/>
                    <a:pt x="8944044" y="4352396"/>
                  </a:cubicBezTo>
                  <a:lnTo>
                    <a:pt x="8944044" y="158750"/>
                  </a:lnTo>
                  <a:cubicBezTo>
                    <a:pt x="8944044" y="140970"/>
                    <a:pt x="8940234" y="123190"/>
                    <a:pt x="8935154" y="106680"/>
                  </a:cubicBezTo>
                  <a:cubicBezTo>
                    <a:pt x="8956744" y="132080"/>
                    <a:pt x="8970714" y="165100"/>
                    <a:pt x="8970714" y="201930"/>
                  </a:cubicBezTo>
                  <a:lnTo>
                    <a:pt x="8970714" y="4395576"/>
                  </a:lnTo>
                  <a:cubicBezTo>
                    <a:pt x="8970714" y="4395576"/>
                    <a:pt x="8970714" y="4395576"/>
                    <a:pt x="8970714" y="4395576"/>
                  </a:cubicBezTo>
                  <a:close/>
                </a:path>
              </a:pathLst>
            </a:custGeom>
            <a:solidFill>
              <a:srgbClr val="308BF6"/>
            </a:solidFill>
          </p:spPr>
        </p:sp>
      </p:grpSp>
      <p:grpSp>
        <p:nvGrpSpPr>
          <p:cNvPr id="6" name="Group 6"/>
          <p:cNvGrpSpPr/>
          <p:nvPr/>
        </p:nvGrpSpPr>
        <p:grpSpPr>
          <a:xfrm>
            <a:off x="6470863" y="3513803"/>
            <a:ext cx="5346274" cy="3185308"/>
            <a:chOff x="0" y="0"/>
            <a:chExt cx="2000256" cy="1191752"/>
          </a:xfrm>
        </p:grpSpPr>
        <p:sp>
          <p:nvSpPr>
            <p:cNvPr id="7" name="Freeform 7"/>
            <p:cNvSpPr/>
            <p:nvPr/>
          </p:nvSpPr>
          <p:spPr>
            <a:xfrm>
              <a:off x="0" y="0"/>
              <a:ext cx="2000257" cy="1191752"/>
            </a:xfrm>
            <a:custGeom>
              <a:avLst/>
              <a:gdLst/>
              <a:ahLst/>
              <a:cxnLst/>
              <a:rect l="l" t="t" r="r" b="b"/>
              <a:pathLst>
                <a:path w="2000257" h="1191752">
                  <a:moveTo>
                    <a:pt x="1875796" y="1191752"/>
                  </a:moveTo>
                  <a:lnTo>
                    <a:pt x="124460" y="1191752"/>
                  </a:lnTo>
                  <a:cubicBezTo>
                    <a:pt x="55880" y="1191752"/>
                    <a:pt x="0" y="1135872"/>
                    <a:pt x="0" y="1067292"/>
                  </a:cubicBezTo>
                  <a:lnTo>
                    <a:pt x="0" y="124460"/>
                  </a:lnTo>
                  <a:cubicBezTo>
                    <a:pt x="0" y="55880"/>
                    <a:pt x="55880" y="0"/>
                    <a:pt x="124460" y="0"/>
                  </a:cubicBezTo>
                  <a:lnTo>
                    <a:pt x="1875797" y="0"/>
                  </a:lnTo>
                  <a:cubicBezTo>
                    <a:pt x="1944376" y="0"/>
                    <a:pt x="2000257" y="55880"/>
                    <a:pt x="2000257" y="124460"/>
                  </a:cubicBezTo>
                  <a:lnTo>
                    <a:pt x="2000257" y="1067292"/>
                  </a:lnTo>
                  <a:cubicBezTo>
                    <a:pt x="2000257" y="1135872"/>
                    <a:pt x="1944376" y="1191752"/>
                    <a:pt x="1875797" y="1191752"/>
                  </a:cubicBezTo>
                  <a:close/>
                </a:path>
              </a:pathLst>
            </a:custGeom>
            <a:solidFill>
              <a:srgbClr val="FFFFFF">
                <a:alpha val="0"/>
              </a:srgbClr>
            </a:solidFill>
          </p:spPr>
        </p:sp>
      </p:grpSp>
      <p:sp>
        <p:nvSpPr>
          <p:cNvPr id="8" name="TextBox 8"/>
          <p:cNvSpPr txBox="1"/>
          <p:nvPr/>
        </p:nvSpPr>
        <p:spPr>
          <a:xfrm>
            <a:off x="1403993" y="2606159"/>
            <a:ext cx="15480013" cy="6452198"/>
          </a:xfrm>
          <a:prstGeom prst="rect">
            <a:avLst/>
          </a:prstGeom>
        </p:spPr>
        <p:txBody>
          <a:bodyPr lIns="0" tIns="0" rIns="0" bIns="0" rtlCol="0" anchor="t">
            <a:spAutoFit/>
          </a:bodyPr>
          <a:lstStyle/>
          <a:p>
            <a:pPr marL="777240" lvl="1" indent="-388620">
              <a:lnSpc>
                <a:spcPts val="5040"/>
              </a:lnSpc>
              <a:buFont typeface="Arial"/>
              <a:buChar char="•"/>
            </a:pPr>
            <a:r>
              <a:rPr lang="en-US" sz="3600" spc="54">
                <a:solidFill>
                  <a:srgbClr val="2A137B"/>
                </a:solidFill>
                <a:latin typeface="Arimo"/>
              </a:rPr>
              <a:t>Have any of your friends been in what you think is a bad relationship? </a:t>
            </a:r>
          </a:p>
          <a:p>
            <a:pPr marL="777240" lvl="1" indent="-388620">
              <a:lnSpc>
                <a:spcPts val="5040"/>
              </a:lnSpc>
              <a:buFont typeface="Arial"/>
              <a:buChar char="•"/>
            </a:pPr>
            <a:r>
              <a:rPr lang="en-US" sz="3600" spc="54">
                <a:solidFill>
                  <a:srgbClr val="2A137B"/>
                </a:solidFill>
                <a:latin typeface="Arimo"/>
              </a:rPr>
              <a:t>Have you ever worried about your friends or felt like they were being treated badly by someone they were dating?</a:t>
            </a:r>
          </a:p>
          <a:p>
            <a:pPr marL="777240" lvl="1" indent="-388620">
              <a:lnSpc>
                <a:spcPts val="5040"/>
              </a:lnSpc>
              <a:buFont typeface="Arial"/>
              <a:buChar char="•"/>
            </a:pPr>
            <a:r>
              <a:rPr lang="en-US" sz="3600" spc="54">
                <a:solidFill>
                  <a:srgbClr val="2A137B"/>
                </a:solidFill>
                <a:latin typeface="Arimo"/>
              </a:rPr>
              <a:t>What excites you about starting to date (generally) and starting to date this person? </a:t>
            </a:r>
          </a:p>
          <a:p>
            <a:pPr marL="777240" lvl="1" indent="-388620">
              <a:lnSpc>
                <a:spcPts val="5040"/>
              </a:lnSpc>
              <a:buFont typeface="Arial"/>
              <a:buChar char="•"/>
            </a:pPr>
            <a:r>
              <a:rPr lang="en-US" sz="3600" spc="54">
                <a:solidFill>
                  <a:srgbClr val="2A137B"/>
                </a:solidFill>
                <a:latin typeface="Arimo"/>
              </a:rPr>
              <a:t>Is there anything that makes you a nervous about starting to date? (or dating this person?)</a:t>
            </a:r>
          </a:p>
          <a:p>
            <a:pPr marL="777240" lvl="1" indent="-388620">
              <a:lnSpc>
                <a:spcPts val="5040"/>
              </a:lnSpc>
              <a:buFont typeface="Arial"/>
              <a:buChar char="•"/>
            </a:pPr>
            <a:r>
              <a:rPr lang="en-US" sz="3600" spc="54">
                <a:solidFill>
                  <a:srgbClr val="2A137B"/>
                </a:solidFill>
                <a:latin typeface="Arimo"/>
              </a:rPr>
              <a:t>What are your expectations? What about the expectations of the person your dating? Have you talked about that yet?</a:t>
            </a:r>
          </a:p>
        </p:txBody>
      </p:sp>
      <p:sp>
        <p:nvSpPr>
          <p:cNvPr id="9" name="TextBox 9"/>
          <p:cNvSpPr txBox="1"/>
          <p:nvPr/>
        </p:nvSpPr>
        <p:spPr>
          <a:xfrm>
            <a:off x="4579144" y="1173532"/>
            <a:ext cx="9129713" cy="1575501"/>
          </a:xfrm>
          <a:prstGeom prst="rect">
            <a:avLst/>
          </a:prstGeom>
        </p:spPr>
        <p:txBody>
          <a:bodyPr lIns="0" tIns="0" rIns="0" bIns="0" rtlCol="0" anchor="t">
            <a:spAutoFit/>
          </a:bodyPr>
          <a:lstStyle/>
          <a:p>
            <a:pPr algn="ctr">
              <a:lnSpc>
                <a:spcPts val="6300"/>
              </a:lnSpc>
            </a:pPr>
            <a:r>
              <a:rPr lang="en-US" sz="4500" spc="90">
                <a:solidFill>
                  <a:srgbClr val="2A137B"/>
                </a:solidFill>
                <a:latin typeface="Klima Bold"/>
              </a:rPr>
              <a:t>Conversation Starters</a:t>
            </a:r>
            <a:r>
              <a:rPr lang="en-US" sz="4500" spc="90">
                <a:solidFill>
                  <a:srgbClr val="2A137B"/>
                </a:solidFill>
                <a:latin typeface="Arimo Bold"/>
              </a:rPr>
              <a:t> </a:t>
            </a:r>
          </a:p>
          <a:p>
            <a:pPr marL="0" lvl="0" indent="0" algn="ctr">
              <a:lnSpc>
                <a:spcPts val="4900"/>
              </a:lnSpc>
              <a:spcBef>
                <a:spcPct val="0"/>
              </a:spcBef>
            </a:pPr>
            <a:r>
              <a:rPr lang="en-US" sz="3500" spc="70">
                <a:solidFill>
                  <a:srgbClr val="2A137B"/>
                </a:solidFill>
                <a:latin typeface="Klima"/>
              </a:rPr>
              <a:t>Dating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2066</Words>
  <Application>Microsoft Office PowerPoint</Application>
  <PresentationFormat>Custom</PresentationFormat>
  <Paragraphs>127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Klima Bold</vt:lpstr>
      <vt:lpstr>Klima</vt:lpstr>
      <vt:lpstr>Calibri</vt:lpstr>
      <vt:lpstr>Arial</vt:lpstr>
      <vt:lpstr>Klima Italics</vt:lpstr>
      <vt:lpstr>Arimo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UB-PPT-Conversations</dc:title>
  <cp:lastModifiedBy>Jennifer Clark</cp:lastModifiedBy>
  <cp:revision>1</cp:revision>
  <dcterms:created xsi:type="dcterms:W3CDTF">2006-08-16T00:00:00Z</dcterms:created>
  <dcterms:modified xsi:type="dcterms:W3CDTF">2021-10-07T16:11:19Z</dcterms:modified>
  <dc:identifier>DAErgauiphs</dc:identifier>
</cp:coreProperties>
</file>